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4" r:id="rId3"/>
    <p:sldId id="275" r:id="rId4"/>
    <p:sldId id="276" r:id="rId5"/>
    <p:sldId id="277" r:id="rId6"/>
    <p:sldId id="278" r:id="rId7"/>
    <p:sldId id="273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32D"/>
    <a:srgbClr val="816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80A33-D0A7-4F7A-B2D5-B5B252222BB5}" v="1" dt="2022-01-06T12:17:37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5144"/>
  </p:normalViewPr>
  <p:slideViewPr>
    <p:cSldViewPr snapToGrid="0" snapToObjects="1">
      <p:cViewPr varScale="1">
        <p:scale>
          <a:sx n="89" d="100"/>
          <a:sy n="89" d="100"/>
        </p:scale>
        <p:origin x="1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e Guillemet" userId="10037ffea45bca72" providerId="None" clId="Web-{18280A33-D0A7-4F7A-B2D5-B5B252222BB5}"/>
    <pc:docChg chg="delSld">
      <pc:chgData name="Morgane Guillemet" userId="10037ffea45bca72" providerId="None" clId="Web-{18280A33-D0A7-4F7A-B2D5-B5B252222BB5}" dt="2022-01-06T12:17:37.042" v="0"/>
      <pc:docMkLst>
        <pc:docMk/>
      </pc:docMkLst>
      <pc:sldChg chg="del">
        <pc:chgData name="Morgane Guillemet" userId="10037ffea45bca72" providerId="None" clId="Web-{18280A33-D0A7-4F7A-B2D5-B5B252222BB5}" dt="2022-01-06T12:17:37.042" v="0"/>
        <pc:sldMkLst>
          <pc:docMk/>
          <pc:sldMk cId="2353213443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xmlns="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2" name="Freeform: Shape 11">
            <a:extLst>
              <a:ext uri="{FF2B5EF4-FFF2-40B4-BE49-F238E27FC236}">
                <a16:creationId xmlns:a16="http://schemas.microsoft.com/office/drawing/2014/main" xmlns="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xmlns="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69CE07-CB64-7A4D-999B-6854FA82F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9472" y="1609344"/>
            <a:ext cx="6912578" cy="4925927"/>
          </a:xfrm>
        </p:spPr>
        <p:txBody>
          <a:bodyPr>
            <a:normAutofit fontScale="90000"/>
          </a:bodyPr>
          <a:lstStyle/>
          <a:p>
            <a:pPr algn="l"/>
            <a:r>
              <a:rPr lang="fr-FR" sz="8900" dirty="0">
                <a:solidFill>
                  <a:srgbClr val="53432D"/>
                </a:solidFill>
              </a:rPr>
              <a:t>   </a:t>
            </a:r>
            <a: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  <a:t>LLCA :</a:t>
            </a:r>
            <a:b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</a:br>
            <a: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  <a:t>		Littérature,</a:t>
            </a:r>
            <a:b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</a:br>
            <a: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  <a:t>		Langue et</a:t>
            </a:r>
            <a:b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</a:br>
            <a: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  <a:t>		Culture de </a:t>
            </a:r>
            <a:b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</a:br>
            <a:r>
              <a:rPr lang="fr-FR" sz="6700" dirty="0">
                <a:solidFill>
                  <a:srgbClr val="53432D"/>
                </a:solidFill>
                <a:latin typeface="Papyrus" panose="020B0602040200020303" pitchFamily="34" charset="77"/>
              </a:rPr>
              <a:t>		l’Antiquité</a:t>
            </a:r>
            <a:r>
              <a:rPr lang="fr-FR" sz="6200" dirty="0">
                <a:solidFill>
                  <a:srgbClr val="53432D"/>
                </a:solidFill>
                <a:latin typeface="Papyrus" panose="020B0602040200020303" pitchFamily="34" charset="77"/>
              </a:rPr>
              <a:t/>
            </a:r>
            <a:br>
              <a:rPr lang="fr-FR" sz="6200" dirty="0">
                <a:solidFill>
                  <a:srgbClr val="53432D"/>
                </a:solidFill>
                <a:latin typeface="Papyrus" panose="020B0602040200020303" pitchFamily="34" charset="77"/>
              </a:rPr>
            </a:br>
            <a:endParaRPr lang="fr-FR" sz="6200" dirty="0">
              <a:solidFill>
                <a:srgbClr val="53432D"/>
              </a:solidFill>
              <a:latin typeface="Papyrus" panose="020B0602040200020303" pitchFamily="34" charset="7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5D11758-BD46-BB44-B889-8ECB55BEB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449" y="251401"/>
            <a:ext cx="6437630" cy="499906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800" dirty="0">
                <a:solidFill>
                  <a:srgbClr val="53432D"/>
                </a:solidFill>
              </a:rPr>
              <a:t>Présentation de la spécialité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193DC2A-97DA-454E-8475-019615B3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5" y="-10974"/>
            <a:ext cx="4554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3196DE-B288-5440-B336-D70A1EDC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68" y="363072"/>
            <a:ext cx="4998832" cy="1081705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4"/>
                </a:solidFill>
                <a:latin typeface="Papyrus" panose="020B0602040200020303" pitchFamily="34" charset="77"/>
              </a:rPr>
              <a:t>Un acronyme accrocheur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D6151C-6D78-0845-9129-A8405579A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456" y="1861637"/>
            <a:ext cx="5515878" cy="4975411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Disney Print" pitchFamily="2" charset="0"/>
              </a:rPr>
              <a:t>Littérature</a:t>
            </a:r>
            <a:r>
              <a:rPr lang="fr-FR" sz="2400" dirty="0">
                <a:latin typeface="Disney Print" pitchFamily="2" charset="0"/>
              </a:rPr>
              <a:t> : lire des textes antiques et modernes, découvrir les grandes figures historiques, mythologiques et littéraires</a:t>
            </a:r>
          </a:p>
          <a:p>
            <a:r>
              <a:rPr lang="fr-FR" sz="2400" dirty="0">
                <a:solidFill>
                  <a:schemeClr val="accent1"/>
                </a:solidFill>
                <a:latin typeface="Disney Print" pitchFamily="2" charset="0"/>
              </a:rPr>
              <a:t>Langue</a:t>
            </a:r>
            <a:r>
              <a:rPr lang="fr-FR" sz="2400" dirty="0">
                <a:latin typeface="Disney Print" pitchFamily="2" charset="0"/>
              </a:rPr>
              <a:t> : comprendre le fonctionnement de la langue, traduire</a:t>
            </a:r>
          </a:p>
          <a:p>
            <a:r>
              <a:rPr lang="fr-FR" sz="2400" dirty="0">
                <a:solidFill>
                  <a:schemeClr val="accent2"/>
                </a:solidFill>
                <a:latin typeface="Disney Print" pitchFamily="2" charset="0"/>
              </a:rPr>
              <a:t>Culture</a:t>
            </a:r>
            <a:r>
              <a:rPr lang="fr-FR" sz="2400" dirty="0">
                <a:latin typeface="Disney Print" pitchFamily="2" charset="0"/>
              </a:rPr>
              <a:t> : comprendre ce que le monde antique nous apporte.</a:t>
            </a:r>
          </a:p>
          <a:p>
            <a:r>
              <a:rPr lang="fr-FR" sz="2400" dirty="0">
                <a:solidFill>
                  <a:schemeClr val="accent3"/>
                </a:solidFill>
                <a:latin typeface="Disney Print" pitchFamily="2" charset="0"/>
              </a:rPr>
              <a:t>De l’Antiquité </a:t>
            </a:r>
            <a:r>
              <a:rPr lang="fr-FR" sz="2400" dirty="0">
                <a:latin typeface="Disney Print" pitchFamily="2" charset="0"/>
              </a:rPr>
              <a:t>: Le monde romain</a:t>
            </a:r>
          </a:p>
        </p:txBody>
      </p:sp>
      <p:pic>
        <p:nvPicPr>
          <p:cNvPr id="1026" name="Picture 2" descr="Ode à Aphrodite — Wikipédia">
            <a:extLst>
              <a:ext uri="{FF2B5EF4-FFF2-40B4-BE49-F238E27FC236}">
                <a16:creationId xmlns:a16="http://schemas.microsoft.com/office/drawing/2014/main" xmlns="" id="{059150D9-9519-C84A-A21D-E64CC6D862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34" y="903924"/>
            <a:ext cx="4866618" cy="52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0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B1395C1E-2648-4FFC-AC7C-2C1708351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1C7379FE-10D6-4FEA-BEA3-5E2034A44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0FB7BFA-EBDD-467C-B253-EFA700504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3A9D773-2FA9-4E93-A01A-AEECF93EB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94E884E-CFA2-4B31-8157-DA73B8846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655E855-74FA-4AD3-B859-2488383A9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E91CD00-2EAB-4689-A44A-C4687605E1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AEA2317B-7449-481C-8F5F-16CF668BC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35A91E71-D6A4-47F9-B3DD-D3B0A71DB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A0921D2B-ED27-49DD-AEDA-6CF2D26F4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4C444D64-A661-4D64-B79C-58252877E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B35796D3-EF6E-454F-9853-26E8B5B88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BB9EF997-62E4-43C7-BEB4-F4E69939E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88C1C9-DA36-8642-AFFB-D3806B5D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1956817"/>
            <a:ext cx="3148444" cy="35295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1. </a:t>
            </a:r>
            <a:b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La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cité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entre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réalités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et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utopie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 </a:t>
            </a:r>
          </a:p>
        </p:txBody>
      </p:sp>
      <p:pic>
        <p:nvPicPr>
          <p:cNvPr id="3074" name="Picture 2" descr="45567455c8c56b7cef80e3a30446c832">
            <a:extLst>
              <a:ext uri="{FF2B5EF4-FFF2-40B4-BE49-F238E27FC236}">
                <a16:creationId xmlns:a16="http://schemas.microsoft.com/office/drawing/2014/main" xmlns="" id="{DC29016D-1284-0A4B-9A50-CF4EB0B8E5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r="27026" b="2"/>
          <a:stretch/>
        </p:blipFill>
        <p:spPr bwMode="auto">
          <a:xfrm>
            <a:off x="5442364" y="643493"/>
            <a:ext cx="2487794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tta-ideale-panneau-urbino">
            <a:extLst>
              <a:ext uri="{FF2B5EF4-FFF2-40B4-BE49-F238E27FC236}">
                <a16:creationId xmlns:a16="http://schemas.microsoft.com/office/drawing/2014/main" xmlns="" id="{D6A5A4D6-09D5-DF48-97F8-467CC89024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2" r="36709"/>
          <a:stretch/>
        </p:blipFill>
        <p:spPr bwMode="auto">
          <a:xfrm>
            <a:off x="8254275" y="647191"/>
            <a:ext cx="2487794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947D78B-FD26-4C89-A7F0-67FD6FB93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27792309-2D28-41BC-84CF-A610592772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A4A77C25-5F33-4CC5-AAF6-E8103126E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3777338-BF67-4A6E-A733-9D0E81C8A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C70F0F3-B393-4F7C-9317-B73BFE59F6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06B9E37E-2605-48C1-A18D-B57D87301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DE633AC-CE93-42B2-817C-417CF38A5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E201BE5-DA89-47D9-983C-C69E24D1D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xmlns="" id="{3E7F28D2-1392-4A83-980D-5F7577DA2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6148AE0-64FE-4358-925A-9C1987258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E2E9F17F-1317-4D57-8B8A-7FED89601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1D61DB1E-5878-44CE-83D8-5E44206F77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B1252B88-0E44-4844-ACEF-3828D8050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4A1F1F-E723-6444-B0C8-82640BF4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896" y="1996392"/>
            <a:ext cx="3332888" cy="31242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2. </a:t>
            </a:r>
            <a:b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Justice des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dieux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, </a:t>
            </a:r>
            <a:b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justice des hommes</a:t>
            </a:r>
          </a:p>
        </p:txBody>
      </p:sp>
      <p:pic>
        <p:nvPicPr>
          <p:cNvPr id="4100" name="Picture 4" descr="Cicéron dénonce Catilina le 7 Novembre 63 av. J.C.">
            <a:extLst>
              <a:ext uri="{FF2B5EF4-FFF2-40B4-BE49-F238E27FC236}">
                <a16:creationId xmlns:a16="http://schemas.microsoft.com/office/drawing/2014/main" xmlns="" id="{0833EFFC-DEAA-F04B-9925-4B8A2F7188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r="2" b="2"/>
          <a:stretch/>
        </p:blipFill>
        <p:spPr bwMode="auto">
          <a:xfrm>
            <a:off x="986500" y="10"/>
            <a:ext cx="5588714" cy="34325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conography/Orestes/3811">
            <a:extLst>
              <a:ext uri="{FF2B5EF4-FFF2-40B4-BE49-F238E27FC236}">
                <a16:creationId xmlns:a16="http://schemas.microsoft.com/office/drawing/2014/main" xmlns="" id="{8D2043B4-53F6-0A4B-B0C1-7DF022254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r="25025" b="3"/>
          <a:stretch/>
        </p:blipFill>
        <p:spPr bwMode="auto">
          <a:xfrm>
            <a:off x="1005402" y="3425635"/>
            <a:ext cx="2787154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23F8C80-9256-4274-919D-F8B745EE77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pécialité LLCA - Séquence 3 - Justice des dieux, justice des hommes">
            <a:extLst>
              <a:ext uri="{FF2B5EF4-FFF2-40B4-BE49-F238E27FC236}">
                <a16:creationId xmlns:a16="http://schemas.microsoft.com/office/drawing/2014/main" xmlns="" id="{25223263-16E0-D845-A50E-E0624DCBE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5"/>
          <a:stretch/>
        </p:blipFill>
        <p:spPr bwMode="auto">
          <a:xfrm>
            <a:off x="3798815" y="3425635"/>
            <a:ext cx="2776401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FA072D68-6E3E-4FC6-B985-49B8EE240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B1395C1E-2648-4FFC-AC7C-2C1708351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1C7379FE-10D6-4FEA-BEA3-5E2034A44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0FB7BFA-EBDD-467C-B253-EFA700504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3A9D773-2FA9-4E93-A01A-AEECF93EB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94E884E-CFA2-4B31-8157-DA73B8846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655E855-74FA-4AD3-B859-2488383A9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E91CD00-2EAB-4689-A44A-C4687605E1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CE4E23EB-7D1F-4223-8BC1-FB83F69F2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2698634-69E1-4F09-BCF7-366A5A5C4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3675C6A3-66C2-4CB7-AC7E-F274B7277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62E5A367-0F56-4156-A2AE-FAD07299AC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E1AAEB5E-C547-4C88-B0D8-F24BE79FD1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EB74DCE7-E922-457A-88B0-4299A3DA6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0C812F-FD46-BE4E-9391-67F49481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3. Amour, amours</a:t>
            </a:r>
          </a:p>
        </p:txBody>
      </p:sp>
      <p:pic>
        <p:nvPicPr>
          <p:cNvPr id="5122" name="Picture 2" descr="San-Marco-fresque-amour-avec-un-plat-offrande-detail. | Fresque, Pompéi,  Peinture">
            <a:extLst>
              <a:ext uri="{FF2B5EF4-FFF2-40B4-BE49-F238E27FC236}">
                <a16:creationId xmlns:a16="http://schemas.microsoft.com/office/drawing/2014/main" xmlns="" id="{BF0EA44B-6739-AE46-9E22-156F68BF1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 r="2" b="2"/>
          <a:stretch/>
        </p:blipFill>
        <p:spPr bwMode="auto">
          <a:xfrm>
            <a:off x="1648589" y="647190"/>
            <a:ext cx="4447502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rtrait de Paquius Proculus et son épouse — Wikipédia">
            <a:extLst>
              <a:ext uri="{FF2B5EF4-FFF2-40B4-BE49-F238E27FC236}">
                <a16:creationId xmlns:a16="http://schemas.microsoft.com/office/drawing/2014/main" xmlns="" id="{193561FC-1488-E948-B57A-71705D5274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 r="2" b="22894"/>
          <a:stretch/>
        </p:blipFill>
        <p:spPr bwMode="auto">
          <a:xfrm>
            <a:off x="6275762" y="647191"/>
            <a:ext cx="4466306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047B410D-C384-4834-95F7-EFE768C439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6" name="Rectangle 142">
            <a:extLst>
              <a:ext uri="{FF2B5EF4-FFF2-40B4-BE49-F238E27FC236}">
                <a16:creationId xmlns:a16="http://schemas.microsoft.com/office/drawing/2014/main" xmlns="" id="{3E7F28D2-1392-4A83-980D-5F7577DA2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7" name="Picture 144">
            <a:extLst>
              <a:ext uri="{FF2B5EF4-FFF2-40B4-BE49-F238E27FC236}">
                <a16:creationId xmlns:a16="http://schemas.microsoft.com/office/drawing/2014/main" xmlns="" id="{D6148AE0-64FE-4358-925A-9C1987258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158" name="Picture 146">
            <a:extLst>
              <a:ext uri="{FF2B5EF4-FFF2-40B4-BE49-F238E27FC236}">
                <a16:creationId xmlns:a16="http://schemas.microsoft.com/office/drawing/2014/main" xmlns="" id="{E2E9F17F-1317-4D57-8B8A-7FED89601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159" name="Rectangle 148">
            <a:extLst>
              <a:ext uri="{FF2B5EF4-FFF2-40B4-BE49-F238E27FC236}">
                <a16:creationId xmlns:a16="http://schemas.microsoft.com/office/drawing/2014/main" xmlns="" id="{1D61DB1E-5878-44CE-83D8-5E44206F77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150">
            <a:extLst>
              <a:ext uri="{FF2B5EF4-FFF2-40B4-BE49-F238E27FC236}">
                <a16:creationId xmlns:a16="http://schemas.microsoft.com/office/drawing/2014/main" xmlns="" id="{B1252B88-0E44-4844-ACEF-3828D8050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366B47-31FE-634D-B08B-D03C8F39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329" y="1542579"/>
            <a:ext cx="3555402" cy="3599352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chemeClr val="accent4"/>
                </a:solidFill>
                <a:latin typeface="Papyrus" panose="020B0602040200020303" pitchFamily="34" charset="77"/>
              </a:rPr>
              <a:t>4.</a:t>
            </a:r>
            <a:br>
              <a:rPr lang="fr-FR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fr-FR" sz="4000" dirty="0">
                <a:solidFill>
                  <a:schemeClr val="accent4"/>
                </a:solidFill>
                <a:latin typeface="Papyrus" panose="020B0602040200020303" pitchFamily="34" charset="77"/>
              </a:rPr>
              <a:t>La méditerranée :</a:t>
            </a:r>
            <a:br>
              <a:rPr lang="fr-FR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fr-FR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conflits, influences, échanges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D925EE78-B457-224B-A6F1-7A7D8BF4B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r="1788" b="1"/>
          <a:stretch/>
        </p:blipFill>
        <p:spPr bwMode="auto">
          <a:xfrm>
            <a:off x="1088482" y="53313"/>
            <a:ext cx="5490603" cy="33723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ISTOIRE - La Reine Didon | lepetitjournal.com">
            <a:extLst>
              <a:ext uri="{FF2B5EF4-FFF2-40B4-BE49-F238E27FC236}">
                <a16:creationId xmlns:a16="http://schemas.microsoft.com/office/drawing/2014/main" xmlns="" id="{9DE537B3-95CC-6545-8F1E-44F2004F6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r="27631" b="-3"/>
          <a:stretch/>
        </p:blipFill>
        <p:spPr bwMode="auto">
          <a:xfrm>
            <a:off x="1005402" y="3425635"/>
            <a:ext cx="2787154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152">
            <a:extLst>
              <a:ext uri="{FF2B5EF4-FFF2-40B4-BE49-F238E27FC236}">
                <a16:creationId xmlns:a16="http://schemas.microsoft.com/office/drawing/2014/main" xmlns="" id="{323F8C80-9256-4274-919D-F8B745EE77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es-sirenes-et-ulysse-mosaique-romaine |">
            <a:extLst>
              <a:ext uri="{FF2B5EF4-FFF2-40B4-BE49-F238E27FC236}">
                <a16:creationId xmlns:a16="http://schemas.microsoft.com/office/drawing/2014/main" xmlns="" id="{2826C999-34E4-7843-9F79-39148348C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-1269" r="41294" b="1271"/>
          <a:stretch/>
        </p:blipFill>
        <p:spPr bwMode="auto">
          <a:xfrm>
            <a:off x="3833783" y="3432366"/>
            <a:ext cx="2776401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154">
            <a:extLst>
              <a:ext uri="{FF2B5EF4-FFF2-40B4-BE49-F238E27FC236}">
                <a16:creationId xmlns:a16="http://schemas.microsoft.com/office/drawing/2014/main" xmlns="" id="{FA072D68-6E3E-4FC6-B985-49B8EE240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74">
            <a:extLst>
              <a:ext uri="{FF2B5EF4-FFF2-40B4-BE49-F238E27FC236}">
                <a16:creationId xmlns:a16="http://schemas.microsoft.com/office/drawing/2014/main" xmlns="" id="{26AA7C31-76FD-4B44-A1FF-D13D2515A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75" name="Picture 76">
            <a:extLst>
              <a:ext uri="{FF2B5EF4-FFF2-40B4-BE49-F238E27FC236}">
                <a16:creationId xmlns:a16="http://schemas.microsoft.com/office/drawing/2014/main" xmlns="" id="{F5CE85F9-F4EE-4E5D-8235-528527A40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76" name="Rectangle 78">
            <a:extLst>
              <a:ext uri="{FF2B5EF4-FFF2-40B4-BE49-F238E27FC236}">
                <a16:creationId xmlns:a16="http://schemas.microsoft.com/office/drawing/2014/main" xmlns="" id="{17338BB4-74FF-4836-86B7-F1B0C2B62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Rectangle 80">
            <a:extLst>
              <a:ext uri="{FF2B5EF4-FFF2-40B4-BE49-F238E27FC236}">
                <a16:creationId xmlns:a16="http://schemas.microsoft.com/office/drawing/2014/main" xmlns="" id="{1ABFA8A3-A231-4BC1-B8A5-C5BE7315C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Rectangle 82">
            <a:extLst>
              <a:ext uri="{FF2B5EF4-FFF2-40B4-BE49-F238E27FC236}">
                <a16:creationId xmlns:a16="http://schemas.microsoft.com/office/drawing/2014/main" xmlns="" id="{4D747E59-EDB0-47FA-899B-0621ED112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Rectangle 84">
            <a:extLst>
              <a:ext uri="{FF2B5EF4-FFF2-40B4-BE49-F238E27FC236}">
                <a16:creationId xmlns:a16="http://schemas.microsoft.com/office/drawing/2014/main" xmlns="" id="{C2629343-044F-4737-89E9-3E17903419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TextBox 86">
            <a:extLst>
              <a:ext uri="{FF2B5EF4-FFF2-40B4-BE49-F238E27FC236}">
                <a16:creationId xmlns:a16="http://schemas.microsoft.com/office/drawing/2014/main" xmlns="" id="{C9B9C8E0-18D9-430D-B171-939E0EEEB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081" name="Rectangle 88">
            <a:extLst>
              <a:ext uri="{FF2B5EF4-FFF2-40B4-BE49-F238E27FC236}">
                <a16:creationId xmlns:a16="http://schemas.microsoft.com/office/drawing/2014/main" xmlns="" id="{B9EEB229-3EBA-4333-B94C-ED62EC101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2" name="Picture 90">
            <a:extLst>
              <a:ext uri="{FF2B5EF4-FFF2-40B4-BE49-F238E27FC236}">
                <a16:creationId xmlns:a16="http://schemas.microsoft.com/office/drawing/2014/main" xmlns="" id="{B4666C73-1C44-4BD3-9529-A7E02C6A8A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83" name="Picture 92">
            <a:extLst>
              <a:ext uri="{FF2B5EF4-FFF2-40B4-BE49-F238E27FC236}">
                <a16:creationId xmlns:a16="http://schemas.microsoft.com/office/drawing/2014/main" xmlns="" id="{723E4E2F-EA2E-477B-A595-C5A5F62E93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84" name="Rectangle 94">
            <a:extLst>
              <a:ext uri="{FF2B5EF4-FFF2-40B4-BE49-F238E27FC236}">
                <a16:creationId xmlns:a16="http://schemas.microsoft.com/office/drawing/2014/main" xmlns="" id="{B6500FA0-D185-45FF-9F47-EF5FB71580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96">
            <a:extLst>
              <a:ext uri="{FF2B5EF4-FFF2-40B4-BE49-F238E27FC236}">
                <a16:creationId xmlns:a16="http://schemas.microsoft.com/office/drawing/2014/main" xmlns="" id="{7273825F-243F-467C-8349-B97E81C3E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Rectangle 98">
            <a:extLst>
              <a:ext uri="{FF2B5EF4-FFF2-40B4-BE49-F238E27FC236}">
                <a16:creationId xmlns:a16="http://schemas.microsoft.com/office/drawing/2014/main" xmlns="" id="{255659AF-6F61-42EF-B761-0862A79DB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C37B481F-4BF8-C74D-B82B-43368110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38" y="2049135"/>
            <a:ext cx="3410715" cy="29504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Une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spécialité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qui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relie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l’Antiquité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 </a:t>
            </a:r>
            <a:b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>et le monde </a:t>
            </a:r>
            <a:r>
              <a:rPr lang="en-US" sz="4000" dirty="0" err="1">
                <a:solidFill>
                  <a:schemeClr val="accent4"/>
                </a:solidFill>
                <a:latin typeface="Papyrus" panose="020B0602040200020303" pitchFamily="34" charset="77"/>
              </a:rPr>
              <a:t>contemporain</a:t>
            </a: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/>
            </a:r>
            <a:b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  <a:t/>
            </a:r>
            <a:br>
              <a:rPr lang="en-US" sz="4000" dirty="0">
                <a:solidFill>
                  <a:schemeClr val="accent4"/>
                </a:solidFill>
                <a:latin typeface="Papyrus" panose="020B0602040200020303" pitchFamily="34" charset="77"/>
              </a:rPr>
            </a:br>
            <a:endParaRPr lang="en-US" sz="4000" dirty="0">
              <a:solidFill>
                <a:schemeClr val="accent4"/>
              </a:solidFill>
              <a:latin typeface="Papyrus" panose="020B0602040200020303" pitchFamily="34" charset="77"/>
            </a:endParaRPr>
          </a:p>
        </p:txBody>
      </p:sp>
      <p:pic>
        <p:nvPicPr>
          <p:cNvPr id="2052" name="Picture 4" descr="David LaChapelle - NOW Magazine">
            <a:extLst>
              <a:ext uri="{FF2B5EF4-FFF2-40B4-BE49-F238E27FC236}">
                <a16:creationId xmlns:a16="http://schemas.microsoft.com/office/drawing/2014/main" xmlns="" id="{1D964DB3-C41D-1E4F-8402-89B644CA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098" y="3776292"/>
            <a:ext cx="5497729" cy="2446489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énus et Mars — Wikipédia">
            <a:extLst>
              <a:ext uri="{FF2B5EF4-FFF2-40B4-BE49-F238E27FC236}">
                <a16:creationId xmlns:a16="http://schemas.microsoft.com/office/drawing/2014/main" xmlns="" id="{B349CE67-2ABF-0141-B815-B8A028E8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5204" y="825891"/>
            <a:ext cx="5518623" cy="220744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100">
            <a:extLst>
              <a:ext uri="{FF2B5EF4-FFF2-40B4-BE49-F238E27FC236}">
                <a16:creationId xmlns:a16="http://schemas.microsoft.com/office/drawing/2014/main" xmlns="" id="{00650157-038B-4377-BAFA-B12FF57E0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7D6129-8066-F645-B2BA-32AA99A3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accent4"/>
                </a:solidFill>
                <a:latin typeface="Papyrus" panose="020B0602040200020303" pitchFamily="34" charset="77"/>
              </a:rPr>
              <a:t>En terminale…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C404EC6-1B73-1041-B0B4-BBC2AFCE9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1296" y="2052116"/>
            <a:ext cx="2986038" cy="3997828"/>
          </a:xfrm>
        </p:spPr>
        <p:txBody>
          <a:bodyPr>
            <a:normAutofit fontScale="92500"/>
          </a:bodyPr>
          <a:lstStyle/>
          <a:p>
            <a:r>
              <a:rPr lang="fr-FR" sz="2800" dirty="0">
                <a:solidFill>
                  <a:schemeClr val="tx2"/>
                </a:solidFill>
                <a:latin typeface="Disney Print" pitchFamily="2" charset="0"/>
              </a:rPr>
              <a:t>L’homme, le monde, le destin</a:t>
            </a:r>
            <a:r>
              <a:rPr lang="fr-FR" sz="2800" dirty="0">
                <a:latin typeface="Disney Print" pitchFamily="2" charset="0"/>
              </a:rPr>
              <a:t>. </a:t>
            </a:r>
          </a:p>
          <a:p>
            <a:r>
              <a:rPr lang="fr-FR" sz="2800" dirty="0">
                <a:solidFill>
                  <a:schemeClr val="accent1"/>
                </a:solidFill>
                <a:latin typeface="Disney Print" pitchFamily="2" charset="0"/>
              </a:rPr>
              <a:t>Croire, savoir, douter. </a:t>
            </a:r>
          </a:p>
          <a:p>
            <a:r>
              <a:rPr lang="fr-FR" sz="2800" dirty="0">
                <a:solidFill>
                  <a:schemeClr val="accent2"/>
                </a:solidFill>
                <a:latin typeface="Disney Print" pitchFamily="2" charset="0"/>
              </a:rPr>
              <a:t>Méditerranée : présence des mondes antiques. 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6EEFE2E-75FE-3C43-98CB-F6CEE6D4D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4222" y="2001107"/>
            <a:ext cx="4063986" cy="3997829"/>
          </a:xfrm>
        </p:spPr>
        <p:txBody>
          <a:bodyPr>
            <a:normAutofit fontScale="92500"/>
          </a:bodyPr>
          <a:lstStyle/>
          <a:p>
            <a:r>
              <a:rPr lang="fr-FR" sz="2800" dirty="0">
                <a:solidFill>
                  <a:schemeClr val="accent3"/>
                </a:solidFill>
                <a:latin typeface="Disney Print" pitchFamily="2" charset="0"/>
              </a:rPr>
              <a:t>Deux œuvres au programme :</a:t>
            </a:r>
          </a:p>
          <a:p>
            <a:pPr lvl="1" fontAlgn="base"/>
            <a:r>
              <a:rPr lang="fr-FR" sz="2800" i="1" dirty="0">
                <a:solidFill>
                  <a:schemeClr val="accent5"/>
                </a:solidFill>
                <a:latin typeface="Disney Print" pitchFamily="2" charset="0"/>
              </a:rPr>
              <a:t>Les Métamorphoses</a:t>
            </a:r>
            <a:r>
              <a:rPr lang="fr-FR" sz="2800" dirty="0">
                <a:solidFill>
                  <a:schemeClr val="accent5"/>
                </a:solidFill>
                <a:latin typeface="Disney Print" pitchFamily="2" charset="0"/>
              </a:rPr>
              <a:t> (livres 1 à 3) d’Apulée ;</a:t>
            </a:r>
          </a:p>
          <a:p>
            <a:pPr lvl="1" fontAlgn="base"/>
            <a:r>
              <a:rPr lang="fr-FR" sz="2800" i="1" dirty="0">
                <a:solidFill>
                  <a:schemeClr val="accent6"/>
                </a:solidFill>
                <a:latin typeface="Disney Print" pitchFamily="2" charset="0"/>
              </a:rPr>
              <a:t>La Maison aux esprits</a:t>
            </a:r>
            <a:r>
              <a:rPr lang="fr-FR" sz="2800" dirty="0">
                <a:solidFill>
                  <a:schemeClr val="accent6"/>
                </a:solidFill>
                <a:latin typeface="Disney Print" pitchFamily="2" charset="0"/>
              </a:rPr>
              <a:t> (chapitres 1 à 4) d’Isabel Allende.</a:t>
            </a:r>
          </a:p>
          <a:p>
            <a:pPr lvl="1"/>
            <a:endParaRPr lang="fr-FR" sz="2600" dirty="0">
              <a:solidFill>
                <a:schemeClr val="accent3"/>
              </a:solidFill>
              <a:latin typeface="Disney Print" pitchFamily="2" charset="0"/>
            </a:endParaRPr>
          </a:p>
          <a:p>
            <a:endParaRPr lang="fr-FR" sz="2800" dirty="0">
              <a:latin typeface="Disney Print" pitchFamily="2" charset="0"/>
            </a:endParaRPr>
          </a:p>
          <a:p>
            <a:endParaRPr lang="fr-FR" sz="2800" dirty="0">
              <a:latin typeface="Disney Print" pitchFamily="2" charset="0"/>
            </a:endParaRPr>
          </a:p>
        </p:txBody>
      </p:sp>
      <p:pic>
        <p:nvPicPr>
          <p:cNvPr id="8194" name="Picture 2" descr="La maison aux esprits - Isabel Allende">
            <a:extLst>
              <a:ext uri="{FF2B5EF4-FFF2-40B4-BE49-F238E27FC236}">
                <a16:creationId xmlns:a16="http://schemas.microsoft.com/office/drawing/2014/main" xmlns="" id="{CDD5B625-F442-594D-AA7C-201B0BD1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20" y="128524"/>
            <a:ext cx="2095788" cy="34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A2B58E8A-875C-4B43-85C1-99395464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06" y="3619226"/>
            <a:ext cx="1880616" cy="31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01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106</Words>
  <Application>Microsoft Office PowerPoint</Application>
  <PresentationFormat>Grand écran</PresentationFormat>
  <Paragraphs>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Disney Print</vt:lpstr>
      <vt:lpstr>MS Shell Dlg 2</vt:lpstr>
      <vt:lpstr>Papyrus</vt:lpstr>
      <vt:lpstr>Wingdings</vt:lpstr>
      <vt:lpstr>Wingdings 3</vt:lpstr>
      <vt:lpstr>Madison</vt:lpstr>
      <vt:lpstr>   LLCA :   Littérature,   Langue et   Culture de    l’Antiquité </vt:lpstr>
      <vt:lpstr>Un acronyme accrocheur</vt:lpstr>
      <vt:lpstr>1.  La cité entre réalités et utopie  </vt:lpstr>
      <vt:lpstr>2.  Justice des dieux,  justice des hommes</vt:lpstr>
      <vt:lpstr>3. Amour, amours</vt:lpstr>
      <vt:lpstr>4. La méditerranée :  conflits, influences, échanges</vt:lpstr>
      <vt:lpstr>Une spécialité qui relie l’Antiquité  et le monde contemporain  </vt:lpstr>
      <vt:lpstr>En terminale…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Humanités: Littérature et Philosophie</dc:title>
  <dc:creator>Bénédicte Hoarau</dc:creator>
  <cp:lastModifiedBy>User</cp:lastModifiedBy>
  <cp:revision>13</cp:revision>
  <dcterms:created xsi:type="dcterms:W3CDTF">2021-01-03T18:20:36Z</dcterms:created>
  <dcterms:modified xsi:type="dcterms:W3CDTF">2022-01-07T13:04:04Z</dcterms:modified>
</cp:coreProperties>
</file>