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7" r:id="rId1"/>
    <p:sldMasterId id="2147483835" r:id="rId2"/>
  </p:sldMasterIdLst>
  <p:notesMasterIdLst>
    <p:notesMasterId r:id="rId14"/>
  </p:notesMasterIdLst>
  <p:handoutMasterIdLst>
    <p:handoutMasterId r:id="rId15"/>
  </p:handoutMasterIdLst>
  <p:sldIdLst>
    <p:sldId id="256" r:id="rId3"/>
    <p:sldId id="280" r:id="rId4"/>
    <p:sldId id="276" r:id="rId5"/>
    <p:sldId id="278" r:id="rId6"/>
    <p:sldId id="263" r:id="rId7"/>
    <p:sldId id="269" r:id="rId8"/>
    <p:sldId id="259" r:id="rId9"/>
    <p:sldId id="264" r:id="rId10"/>
    <p:sldId id="265" r:id="rId11"/>
    <p:sldId id="266" r:id="rId12"/>
    <p:sldId id="268" r:id="rId13"/>
  </p:sldIdLst>
  <p:sldSz cx="12192000" cy="6858000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9F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E9F147-9278-EB80-A0E0-9E6F3CAD4EDB}" v="11" dt="2022-09-06T13:00:56.499"/>
    <p1510:client id="{0393A9E9-9BA9-29B0-A925-AE5879065E90}" v="224" dt="2022-09-05T15:54:05.608"/>
    <p1510:client id="{DE6C8183-50FE-BB08-28FE-FD7EDCF02224}" v="29" dt="2022-09-06T06:23:15.896"/>
    <p1510:client id="{EF577BF8-26B7-DB5A-80D8-AA5594697114}" v="2" dt="2022-09-06T12:09:33.1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F493AC-EA90-471A-9463-3E22D0D8B882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0D7AF7E-28BE-421E-8A0C-6D948A47D368}">
      <dgm:prSet phldrT="[Texte]" custT="1"/>
      <dgm:spPr/>
      <dgm:t>
        <a:bodyPr/>
        <a:lstStyle/>
        <a:p>
          <a:pPr algn="ctr"/>
          <a:r>
            <a:rPr lang="fr-FR" sz="1600" b="1" dirty="0" smtClean="0"/>
            <a:t>Pierre-Nicolas </a:t>
          </a:r>
          <a:r>
            <a:rPr lang="fr-FR" sz="1600" b="1" dirty="0" err="1" smtClean="0"/>
            <a:t>Gougeon</a:t>
          </a:r>
          <a:endParaRPr lang="fr-FR" sz="1600" b="1" dirty="0"/>
        </a:p>
        <a:p>
          <a:pPr algn="ctr"/>
          <a:endParaRPr lang="fr-FR" sz="1600" b="1" dirty="0"/>
        </a:p>
        <a:p>
          <a:pPr algn="ctr"/>
          <a:r>
            <a:rPr lang="fr-FR" sz="1600" u="sng" dirty="0"/>
            <a:t>Missions :</a:t>
          </a:r>
        </a:p>
        <a:p>
          <a:pPr algn="ctr"/>
          <a:endParaRPr lang="fr-FR" sz="1600" u="sng" dirty="0"/>
        </a:p>
        <a:p>
          <a:pPr algn="l"/>
          <a:r>
            <a:rPr lang="fr-FR" sz="1800" dirty="0"/>
            <a:t>- Un lien entre les équipes pédagogiques, éducatives, les parents et les autres responsables de niveaux.</a:t>
          </a:r>
        </a:p>
        <a:p>
          <a:pPr algn="l"/>
          <a:endParaRPr lang="fr-FR" sz="1800" dirty="0"/>
        </a:p>
        <a:p>
          <a:pPr algn="l"/>
          <a:r>
            <a:rPr lang="fr-FR" sz="1800" dirty="0"/>
            <a:t>- Suivre les résultats des élèves et leur implication dans les options et les aménagements </a:t>
          </a:r>
        </a:p>
        <a:p>
          <a:pPr algn="l"/>
          <a:endParaRPr lang="fr-FR" sz="1800" dirty="0"/>
        </a:p>
        <a:p>
          <a:pPr algn="l"/>
          <a:r>
            <a:rPr lang="fr-FR" sz="1800" dirty="0"/>
            <a:t>- Gestion administrative</a:t>
          </a:r>
        </a:p>
        <a:p>
          <a:pPr algn="ctr"/>
          <a:r>
            <a:rPr lang="fr-FR" sz="1200" dirty="0"/>
            <a:t> </a:t>
          </a:r>
        </a:p>
      </dgm:t>
    </dgm:pt>
    <dgm:pt modelId="{B3E58ADD-8418-4DF8-A9CE-F18EF5A61E7C}" type="parTrans" cxnId="{720E0D51-14BA-4282-84EC-39173AE21C5B}">
      <dgm:prSet/>
      <dgm:spPr/>
      <dgm:t>
        <a:bodyPr/>
        <a:lstStyle/>
        <a:p>
          <a:endParaRPr lang="fr-FR"/>
        </a:p>
      </dgm:t>
    </dgm:pt>
    <dgm:pt modelId="{73F0476A-DBEE-4976-87A8-B65E16471288}" type="sibTrans" cxnId="{720E0D51-14BA-4282-84EC-39173AE21C5B}">
      <dgm:prSet/>
      <dgm:spPr/>
      <dgm:t>
        <a:bodyPr/>
        <a:lstStyle/>
        <a:p>
          <a:endParaRPr lang="fr-FR"/>
        </a:p>
      </dgm:t>
    </dgm:pt>
    <dgm:pt modelId="{EAC5F807-779D-4BC8-9C75-D5FD8C82390E}">
      <dgm:prSet phldrT="[Texte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fr-FR" sz="1600" dirty="0"/>
        </a:p>
      </dgm:t>
    </dgm:pt>
    <dgm:pt modelId="{C19E7257-1D3B-4AE1-A026-8AEB6C8D405A}" type="sibTrans" cxnId="{6C76AFA2-B5A0-4EBA-8D79-8384AFD0611A}">
      <dgm:prSet/>
      <dgm:spPr/>
      <dgm:t>
        <a:bodyPr/>
        <a:lstStyle/>
        <a:p>
          <a:endParaRPr lang="fr-FR"/>
        </a:p>
      </dgm:t>
    </dgm:pt>
    <dgm:pt modelId="{0561FB82-B73F-4FA8-B405-A8054ACE5FFD}" type="parTrans" cxnId="{6C76AFA2-B5A0-4EBA-8D79-8384AFD0611A}">
      <dgm:prSet/>
      <dgm:spPr/>
      <dgm:t>
        <a:bodyPr/>
        <a:lstStyle/>
        <a:p>
          <a:endParaRPr lang="fr-FR"/>
        </a:p>
      </dgm:t>
    </dgm:pt>
    <dgm:pt modelId="{DDEE0DCA-B875-470F-B650-BD496B2CDAB4}">
      <dgm:prSet phldrT="[Texte]" custT="1"/>
      <dgm:spPr/>
      <dgm:t>
        <a:bodyPr/>
        <a:lstStyle/>
        <a:p>
          <a:pPr algn="ctr"/>
          <a:r>
            <a:rPr lang="fr-FR" sz="1600" b="1" dirty="0" smtClean="0"/>
            <a:t>Emmanuel Cochereau</a:t>
          </a:r>
          <a:endParaRPr lang="fr-FR" sz="1600" b="1" dirty="0"/>
        </a:p>
        <a:p>
          <a:pPr algn="ctr"/>
          <a:endParaRPr lang="fr-FR" sz="1600" dirty="0"/>
        </a:p>
        <a:p>
          <a:pPr algn="ctr"/>
          <a:r>
            <a:rPr lang="fr-FR" sz="1600" u="sng" dirty="0"/>
            <a:t>Missions :</a:t>
          </a:r>
        </a:p>
        <a:p>
          <a:pPr algn="ctr"/>
          <a:endParaRPr lang="fr-FR" sz="1600" u="sng" dirty="0"/>
        </a:p>
        <a:p>
          <a:pPr algn="l"/>
          <a:r>
            <a:rPr lang="fr-FR" sz="1800" dirty="0"/>
            <a:t>- une personne ressource,  interlocuteur privilégié pour le jeune et sa famille en vie scolaire.</a:t>
          </a:r>
        </a:p>
        <a:p>
          <a:pPr algn="l"/>
          <a:endParaRPr lang="fr-FR" sz="1800" dirty="0"/>
        </a:p>
        <a:p>
          <a:pPr algn="l"/>
          <a:r>
            <a:rPr lang="fr-FR" sz="1800" dirty="0"/>
            <a:t>- Référent vie scolaire niveau </a:t>
          </a:r>
          <a:r>
            <a:rPr lang="fr-FR" sz="1800" dirty="0" smtClean="0"/>
            <a:t>5°</a:t>
          </a:r>
          <a:endParaRPr lang="fr-FR" sz="1800" dirty="0"/>
        </a:p>
        <a:p>
          <a:pPr algn="l"/>
          <a:endParaRPr lang="fr-FR" sz="1800" dirty="0"/>
        </a:p>
        <a:p>
          <a:pPr algn="l"/>
          <a:r>
            <a:rPr lang="fr-FR" sz="1800" dirty="0"/>
            <a:t>- Responsable de la gestion des manuels scolaires de l’établissement.</a:t>
          </a:r>
        </a:p>
        <a:p>
          <a:pPr algn="ctr"/>
          <a:endParaRPr lang="fr-FR" sz="1200" dirty="0"/>
        </a:p>
      </dgm:t>
    </dgm:pt>
    <dgm:pt modelId="{04AA904B-AFE5-4004-B553-D0F93B355E5F}" type="sibTrans" cxnId="{D656F6EA-E2C3-49AE-86D7-BD4E8788DD28}">
      <dgm:prSet/>
      <dgm:spPr/>
      <dgm:t>
        <a:bodyPr/>
        <a:lstStyle/>
        <a:p>
          <a:endParaRPr lang="fr-FR"/>
        </a:p>
      </dgm:t>
    </dgm:pt>
    <dgm:pt modelId="{E8C18BE6-AA9F-47F4-80D8-DC0640754161}" type="parTrans" cxnId="{D656F6EA-E2C3-49AE-86D7-BD4E8788DD28}">
      <dgm:prSet/>
      <dgm:spPr/>
      <dgm:t>
        <a:bodyPr/>
        <a:lstStyle/>
        <a:p>
          <a:endParaRPr lang="fr-FR"/>
        </a:p>
      </dgm:t>
    </dgm:pt>
    <dgm:pt modelId="{601C3F1B-37AB-4645-BDA0-D9ED5CDAAC0D}" type="pres">
      <dgm:prSet presAssocID="{4DF493AC-EA90-471A-9463-3E22D0D8B882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D295A1FC-5924-4294-9DFE-94FEBB4C0AAD}" type="pres">
      <dgm:prSet presAssocID="{4DF493AC-EA90-471A-9463-3E22D0D8B882}" presName="outerBox" presStyleCnt="0"/>
      <dgm:spPr/>
    </dgm:pt>
    <dgm:pt modelId="{AE0756A8-74EC-44CC-9B30-42C5EC01786F}" type="pres">
      <dgm:prSet presAssocID="{4DF493AC-EA90-471A-9463-3E22D0D8B882}" presName="outerBoxParent" presStyleLbl="node1" presStyleIdx="0" presStyleCnt="1" custLinFactNeighborX="0" custLinFactNeighborY="-2559"/>
      <dgm:spPr/>
      <dgm:t>
        <a:bodyPr/>
        <a:lstStyle/>
        <a:p>
          <a:endParaRPr lang="fr-FR"/>
        </a:p>
      </dgm:t>
    </dgm:pt>
    <dgm:pt modelId="{E4D7A269-49F8-4D57-A7C6-06F9FC182F64}" type="pres">
      <dgm:prSet presAssocID="{4DF493AC-EA90-471A-9463-3E22D0D8B882}" presName="outerBoxChildren" presStyleCnt="0"/>
      <dgm:spPr/>
    </dgm:pt>
    <dgm:pt modelId="{AE242149-0FC7-4D56-B343-B47C47A71892}" type="pres">
      <dgm:prSet presAssocID="{10D7AF7E-28BE-421E-8A0C-6D948A47D368}" presName="oChild" presStyleLbl="fgAcc1" presStyleIdx="0" presStyleCnt="2" custScaleX="82702" custScaleY="204252" custLinFactX="-1965" custLinFactNeighborX="-100000" custLinFactNeighborY="-4089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D88843-D4F9-4F1F-8E82-2CA7415D456D}" type="pres">
      <dgm:prSet presAssocID="{73F0476A-DBEE-4976-87A8-B65E16471288}" presName="outerSibTrans" presStyleCnt="0"/>
      <dgm:spPr/>
    </dgm:pt>
    <dgm:pt modelId="{D9762BEE-9CC9-43C5-AF26-BB880D6BEE7B}" type="pres">
      <dgm:prSet presAssocID="{DDEE0DCA-B875-470F-B650-BD496B2CDAB4}" presName="oChild" presStyleLbl="fgAcc1" presStyleIdx="1" presStyleCnt="2" custScaleX="80347" custScaleY="198495" custLinFactNeighborX="-27237" custLinFactNeighborY="-3925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20E0D51-14BA-4282-84EC-39173AE21C5B}" srcId="{EAC5F807-779D-4BC8-9C75-D5FD8C82390E}" destId="{10D7AF7E-28BE-421E-8A0C-6D948A47D368}" srcOrd="0" destOrd="0" parTransId="{B3E58ADD-8418-4DF8-A9CE-F18EF5A61E7C}" sibTransId="{73F0476A-DBEE-4976-87A8-B65E16471288}"/>
    <dgm:cxn modelId="{0C73A218-8F23-4166-A4EB-E5FFFD02C62C}" type="presOf" srcId="{10D7AF7E-28BE-421E-8A0C-6D948A47D368}" destId="{AE242149-0FC7-4D56-B343-B47C47A71892}" srcOrd="0" destOrd="0" presId="urn:microsoft.com/office/officeart/2005/8/layout/target2"/>
    <dgm:cxn modelId="{D656F6EA-E2C3-49AE-86D7-BD4E8788DD28}" srcId="{EAC5F807-779D-4BC8-9C75-D5FD8C82390E}" destId="{DDEE0DCA-B875-470F-B650-BD496B2CDAB4}" srcOrd="1" destOrd="0" parTransId="{E8C18BE6-AA9F-47F4-80D8-DC0640754161}" sibTransId="{04AA904B-AFE5-4004-B553-D0F93B355E5F}"/>
    <dgm:cxn modelId="{00749474-2274-43E7-90CB-87B32C32F791}" type="presOf" srcId="{EAC5F807-779D-4BC8-9C75-D5FD8C82390E}" destId="{AE0756A8-74EC-44CC-9B30-42C5EC01786F}" srcOrd="0" destOrd="0" presId="urn:microsoft.com/office/officeart/2005/8/layout/target2"/>
    <dgm:cxn modelId="{6C76AFA2-B5A0-4EBA-8D79-8384AFD0611A}" srcId="{4DF493AC-EA90-471A-9463-3E22D0D8B882}" destId="{EAC5F807-779D-4BC8-9C75-D5FD8C82390E}" srcOrd="0" destOrd="0" parTransId="{0561FB82-B73F-4FA8-B405-A8054ACE5FFD}" sibTransId="{C19E7257-1D3B-4AE1-A026-8AEB6C8D405A}"/>
    <dgm:cxn modelId="{58448F3D-555B-439F-8296-71FBA5C5E26D}" type="presOf" srcId="{DDEE0DCA-B875-470F-B650-BD496B2CDAB4}" destId="{D9762BEE-9CC9-43C5-AF26-BB880D6BEE7B}" srcOrd="0" destOrd="0" presId="urn:microsoft.com/office/officeart/2005/8/layout/target2"/>
    <dgm:cxn modelId="{57FB263C-D5B0-43F0-AE42-55E0A367F5DE}" type="presOf" srcId="{4DF493AC-EA90-471A-9463-3E22D0D8B882}" destId="{601C3F1B-37AB-4645-BDA0-D9ED5CDAAC0D}" srcOrd="0" destOrd="0" presId="urn:microsoft.com/office/officeart/2005/8/layout/target2"/>
    <dgm:cxn modelId="{52B5EF21-32E0-47CE-8F58-D04642B3479E}" type="presParOf" srcId="{601C3F1B-37AB-4645-BDA0-D9ED5CDAAC0D}" destId="{D295A1FC-5924-4294-9DFE-94FEBB4C0AAD}" srcOrd="0" destOrd="0" presId="urn:microsoft.com/office/officeart/2005/8/layout/target2"/>
    <dgm:cxn modelId="{AF8B1E23-6D04-44D4-8BB3-7C6F831B7A5F}" type="presParOf" srcId="{D295A1FC-5924-4294-9DFE-94FEBB4C0AAD}" destId="{AE0756A8-74EC-44CC-9B30-42C5EC01786F}" srcOrd="0" destOrd="0" presId="urn:microsoft.com/office/officeart/2005/8/layout/target2"/>
    <dgm:cxn modelId="{FDC4C5CE-392C-4DEC-AD71-A52A1C29AE15}" type="presParOf" srcId="{D295A1FC-5924-4294-9DFE-94FEBB4C0AAD}" destId="{E4D7A269-49F8-4D57-A7C6-06F9FC182F64}" srcOrd="1" destOrd="0" presId="urn:microsoft.com/office/officeart/2005/8/layout/target2"/>
    <dgm:cxn modelId="{1F9D663E-8D43-490B-8E32-4ED8BF358BF2}" type="presParOf" srcId="{E4D7A269-49F8-4D57-A7C6-06F9FC182F64}" destId="{AE242149-0FC7-4D56-B343-B47C47A71892}" srcOrd="0" destOrd="0" presId="urn:microsoft.com/office/officeart/2005/8/layout/target2"/>
    <dgm:cxn modelId="{CCB6BB28-7F78-4AF7-85EB-35580B399D21}" type="presParOf" srcId="{E4D7A269-49F8-4D57-A7C6-06F9FC182F64}" destId="{E3D88843-D4F9-4F1F-8E82-2CA7415D456D}" srcOrd="1" destOrd="0" presId="urn:microsoft.com/office/officeart/2005/8/layout/target2"/>
    <dgm:cxn modelId="{7E3E424B-56D9-4630-A912-8266E1E244BE}" type="presParOf" srcId="{E4D7A269-49F8-4D57-A7C6-06F9FC182F64}" destId="{D9762BEE-9CC9-43C5-AF26-BB880D6BEE7B}" srcOrd="2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0756A8-74EC-44CC-9B30-42C5EC01786F}">
      <dsp:nvSpPr>
        <dsp:cNvPr id="0" name=""/>
        <dsp:cNvSpPr/>
      </dsp:nvSpPr>
      <dsp:spPr>
        <a:xfrm>
          <a:off x="0" y="0"/>
          <a:ext cx="9874296" cy="4929352"/>
        </a:xfrm>
        <a:prstGeom prst="roundRect">
          <a:avLst>
            <a:gd name="adj" fmla="val 8500"/>
          </a:avLst>
        </a:prstGeom>
        <a:solidFill>
          <a:schemeClr val="accent1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304319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 dirty="0"/>
        </a:p>
      </dsp:txBody>
      <dsp:txXfrm>
        <a:off x="122719" y="122719"/>
        <a:ext cx="9628858" cy="4683914"/>
      </dsp:txXfrm>
    </dsp:sp>
    <dsp:sp modelId="{AE242149-0FC7-4D56-B343-B47C47A71892}">
      <dsp:nvSpPr>
        <dsp:cNvPr id="0" name=""/>
        <dsp:cNvSpPr/>
      </dsp:nvSpPr>
      <dsp:spPr>
        <a:xfrm>
          <a:off x="44924" y="154764"/>
          <a:ext cx="4712335" cy="4530735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Pierre-Nicolas </a:t>
          </a:r>
          <a:r>
            <a:rPr lang="fr-FR" sz="1600" b="1" kern="1200" dirty="0" err="1" smtClean="0"/>
            <a:t>Gougeon</a:t>
          </a:r>
          <a:endParaRPr lang="fr-FR" sz="1600" b="1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b="1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u="sng" kern="1200" dirty="0"/>
            <a:t>Missions 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u="sng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/>
            <a:t>- Un lien entre les équipes pédagogiques, éducatives, les parents et les autres responsables de niveaux.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/>
            <a:t>- Suivre les résultats des élèves et leur implication dans les options et les aménagements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/>
            <a:t>- Gestion administrative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/>
            <a:t> </a:t>
          </a:r>
        </a:p>
      </dsp:txBody>
      <dsp:txXfrm>
        <a:off x="184260" y="294100"/>
        <a:ext cx="4433663" cy="4252063"/>
      </dsp:txXfrm>
    </dsp:sp>
    <dsp:sp modelId="{D9762BEE-9CC9-43C5-AF26-BB880D6BEE7B}">
      <dsp:nvSpPr>
        <dsp:cNvPr id="0" name=""/>
        <dsp:cNvSpPr/>
      </dsp:nvSpPr>
      <dsp:spPr>
        <a:xfrm>
          <a:off x="5024656" y="255149"/>
          <a:ext cx="4578148" cy="440303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Emmanuel Cochereau</a:t>
          </a:r>
          <a:endParaRPr lang="fr-FR" sz="1600" b="1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u="sng" kern="1200" dirty="0"/>
            <a:t>Missions 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u="sng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/>
            <a:t>- une personne ressource,  interlocuteur privilégié pour le jeune et sa famille en vie scolaire.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/>
            <a:t>- Référent vie scolaire niveau </a:t>
          </a:r>
          <a:r>
            <a:rPr lang="fr-FR" sz="1800" kern="1200" dirty="0" smtClean="0"/>
            <a:t>5°</a:t>
          </a:r>
          <a:endParaRPr lang="fr-FR" sz="1800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/>
            <a:t>- Responsable de la gestion des manuels scolaires de l’établissement.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5160064" y="390557"/>
        <a:ext cx="4307332" cy="41322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2BCCE5-67B6-4DF4-8402-6FD0B2EC5814}" type="datetimeFigureOut">
              <a:rPr lang="fr-FR" smtClean="0"/>
              <a:pPr/>
              <a:t>24/09/2024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41034-3707-4E60-B959-F12030DA8F0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0915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8DB4E7-5C81-4404-A339-4354138F4968}" type="datetimeFigureOut">
              <a:rPr lang="fr-FR" smtClean="0"/>
              <a:pPr/>
              <a:t>24/09/2024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9646F-104E-4A4A-AC23-D54585F99BE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8724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9646F-104E-4A4A-AC23-D54585F99BEC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3884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9646F-104E-4A4A-AC23-D54585F99BEC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2277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9646F-104E-4A4A-AC23-D54585F99BEC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5399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Espace réservé des notes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 dirty="0"/>
              <a:t>Le cœur de nos actions est articulé autour de 5 thématiques </a:t>
            </a:r>
          </a:p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20484" name="Espace réservé du numéro de diapositive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53B84A-5419-4471-9A7A-35CC150F939F}" type="slidenum">
              <a:rPr kumimoji="0" lang="fr-FR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alt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8792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9646F-104E-4A4A-AC23-D54585F99BEC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0058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9646F-104E-4A4A-AC23-D54585F99BEC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30773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9646F-104E-4A4A-AC23-D54585F99BEC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3012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9646F-104E-4A4A-AC23-D54585F99BEC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2291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9646F-104E-4A4A-AC23-D54585F99BEC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05961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9646F-104E-4A4A-AC23-D54585F99BEC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26086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9646F-104E-4A4A-AC23-D54585F99BEC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4367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E12FA3-CE42-0479-341A-1DDA174B56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5DC3EB3-78E2-663A-0B21-C8A594DC1F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86631A-AAAD-9685-B12C-C3A7984AB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4DD44A-BCC6-4B3B-8C22-C9587D2E719E}" type="datetimeFigureOut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24/09/2024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2EC138-9B3D-BB3B-DD65-7C0B5D5B8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E95A64-8FF8-B52E-1E66-3BA9D5ABE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6E7209-0BA2-412F-A5D9-D9E15240742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678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F83B9B-F571-FE4B-363A-8DB0852C0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89F0F43-3C6B-C3E5-65CC-3450ACB7C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05BED9-619C-E965-F368-E78EE3F54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4DD44A-BCC6-4B3B-8C22-C9587D2E719E}" type="datetimeFigureOut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24/09/2024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B4621D-442C-0844-6D42-1B183E847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333D4A-79B1-D48D-B811-2B513A660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6E7209-0BA2-412F-A5D9-D9E15240742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0066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74F1EAD-BAF3-A141-EB0D-777D03EA9E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5BD6C84-91FC-83EC-78BF-33209A648F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E136129-F21B-D9B9-9756-86D0CDBF3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4DD44A-BCC6-4B3B-8C22-C9587D2E719E}" type="datetimeFigureOut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24/09/2024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B9D2BB-BCFB-27DE-2B81-3663160CB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37C938-ED13-66AD-52A6-EA3ADC02D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6E7209-0BA2-412F-A5D9-D9E15240742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1751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665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431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1500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4842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179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2158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8211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68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746F20-DE4A-A652-5EE2-BF0ADC144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9A3EE2A-3038-5C26-C2C7-13A540BA1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202A42-A769-B8BD-8B69-031F98EC0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4DD44A-BCC6-4B3B-8C22-C9587D2E719E}" type="datetimeFigureOut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24/09/2024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27E116-C9AC-BC89-4097-313571898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5D770C-752B-ECD0-BEAB-126C2AF58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6E7209-0BA2-412F-A5D9-D9E15240742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47863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7183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3517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32499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3815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4DD44A-BCC6-4B3B-8C22-C9587D2E719E}" type="datetimeFigureOut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24/09/2024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6E7209-0BA2-412F-A5D9-D9E15240742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98711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4DD44A-BCC6-4B3B-8C22-C9587D2E719E}" type="datetimeFigureOut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24/09/2024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6E7209-0BA2-412F-A5D9-D9E15240742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98980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7214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17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C2313D-6BE2-A017-EF84-88B3105A2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D1FBA2-1B57-6169-F5F1-C98012DBD9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7D1A7A-C36E-91E3-44D9-9DD5248CC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4DD44A-BCC6-4B3B-8C22-C9587D2E719E}" type="datetimeFigureOut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24/09/2024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FDA133-85E1-10A8-EAD3-C7A44A1CB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301435-46E5-B2A2-069B-31F5A2C51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6E7209-0BA2-412F-A5D9-D9E15240742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0241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074799-0711-BCFC-7006-48BCDEA44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695734-C597-CF21-946A-1DBAB3501E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BE1F0EF-FF92-3923-AA14-B1CAE54391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956FDF-3C73-BC78-9DCD-79F139AB3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4DD44A-BCC6-4B3B-8C22-C9587D2E719E}" type="datetimeFigureOut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24/09/2024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BE476E5-4C67-5E08-6B16-CC075367D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A54D51B-746C-F370-063A-B9ED2EFF4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6E7209-0BA2-412F-A5D9-D9E15240742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985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C4C81A-7B5A-4F99-196A-A4FDC1FED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05C3F5-8503-B5E8-931B-42F5B3941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36375CE-EFCB-BBF3-FBF1-AFEA1D62AA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8ACC0C0-90C7-6C0C-7A4D-18C4D901B6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8B371A8-3061-9CD9-2397-C39F1827E1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A0E3442-D18D-B947-8001-9F5500407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4DD44A-BCC6-4B3B-8C22-C9587D2E719E}" type="datetimeFigureOut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24/09/2024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E594EF5-3477-9C64-8244-6B12D024B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24209FD-60E9-C666-B031-59488F68F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6E7209-0BA2-412F-A5D9-D9E15240742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574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807D95-7750-EA42-D0BF-CA38F7D20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159A6F2-E74C-BFA5-5027-244EC78ED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4DD44A-BCC6-4B3B-8C22-C9587D2E719E}" type="datetimeFigureOut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24/09/2024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6411DDA-F240-0463-A1D4-A48F87D2D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0E0BBC-7895-8FB4-61BD-F2956DD06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6E7209-0BA2-412F-A5D9-D9E15240742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6287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FF3EE94-B47A-3EB5-0E84-F8F451090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4DD44A-BCC6-4B3B-8C22-C9587D2E719E}" type="datetimeFigureOut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24/09/2024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C8F9685-F0FD-F471-67B9-33393529E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23B4B2C-E9FD-4B1B-8B5D-93C50AFF0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6E7209-0BA2-412F-A5D9-D9E15240742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0793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6C55E7-AB23-4398-5915-0502D0341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5B0103-1FA1-2D69-0F2B-951B80B76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4B9FA3B-CAA6-6F80-8B7B-9D0387D25C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A184C00-C09A-24B5-EFA1-43B59CF28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4DD44A-BCC6-4B3B-8C22-C9587D2E719E}" type="datetimeFigureOut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24/09/2024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B44E7FF-6449-792F-5F55-91492A5CD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0F22A7-FFB0-9EE0-BB29-0ED9F7D13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6E7209-0BA2-412F-A5D9-D9E15240742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2350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60A501-4D19-828F-F6C9-818C0A4C0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8295E12-659D-C63F-B982-96080AE94D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BF58E88-FEBD-3FA7-C720-4F4C55CE6D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46DAEEF-D691-4B5C-27BC-414A54F88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4DD44A-BCC6-4B3B-8C22-C9587D2E719E}" type="datetimeFigureOut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24/09/2024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16DB954-3756-BB25-0A18-3B99E9ABB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50FB781-0C1B-A7F0-A1EF-17D962506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6E7209-0BA2-412F-A5D9-D9E15240742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840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03AB3CF-EDDC-BA56-D13C-E649EB306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18CB3EB-41FC-9256-0331-D591EBAA3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AD1C47-0BD7-27B2-3D3B-113B19047F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4DD44A-BCC6-4B3B-8C22-C9587D2E719E}" type="datetimeFigureOut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24/09/2024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04073C-2DEA-7C8D-0133-AFEF7771BD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D49EC8-92E7-621E-38DD-97885CD79D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6E7209-0BA2-412F-A5D9-D9E15240742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170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4DD44A-BCC6-4B3B-8C22-C9587D2E719E}" type="datetimeFigureOut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24/09/2024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6E7209-0BA2-412F-A5D9-D9E15240742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119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  <p:sldLayoutId id="2147483848" r:id="rId13"/>
    <p:sldLayoutId id="2147483849" r:id="rId14"/>
    <p:sldLayoutId id="2147483850" r:id="rId15"/>
    <p:sldLayoutId id="214748385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apel@s-fx.fr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oledirect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85742" y="1692165"/>
            <a:ext cx="8793072" cy="4088524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>
                <a:solidFill>
                  <a:schemeClr val="accent2"/>
                </a:solidFill>
              </a:rPr>
              <a:t>Assemblée Générale</a:t>
            </a:r>
            <a:br>
              <a:rPr lang="fr-FR" dirty="0">
                <a:solidFill>
                  <a:schemeClr val="accent2"/>
                </a:solidFill>
              </a:rPr>
            </a:br>
            <a:r>
              <a:rPr lang="fr-FR" dirty="0">
                <a:solidFill>
                  <a:schemeClr val="accent2"/>
                </a:solidFill>
              </a:rPr>
              <a:t>Niveau </a:t>
            </a:r>
            <a:r>
              <a:rPr lang="fr-FR" dirty="0" smtClean="0">
                <a:solidFill>
                  <a:schemeClr val="accent2"/>
                </a:solidFill>
              </a:rPr>
              <a:t>5</a:t>
            </a:r>
            <a:r>
              <a:rPr lang="fr-FR" baseline="30000" dirty="0" smtClean="0">
                <a:solidFill>
                  <a:schemeClr val="accent2"/>
                </a:solidFill>
              </a:rPr>
              <a:t>ème</a:t>
            </a:r>
            <a:r>
              <a:rPr lang="fr-FR" dirty="0">
                <a:solidFill>
                  <a:schemeClr val="accent2"/>
                </a:solidFill>
              </a:rPr>
              <a:t/>
            </a:r>
            <a:br>
              <a:rPr lang="fr-FR" dirty="0">
                <a:solidFill>
                  <a:schemeClr val="accent2"/>
                </a:solidFill>
              </a:rPr>
            </a:br>
            <a:r>
              <a:rPr lang="fr-FR" dirty="0">
                <a:solidFill>
                  <a:schemeClr val="accent2"/>
                </a:solidFill>
              </a:rPr>
              <a:t>Année </a:t>
            </a:r>
            <a:r>
              <a:rPr lang="fr-FR" dirty="0" smtClean="0">
                <a:solidFill>
                  <a:schemeClr val="accent2"/>
                </a:solidFill>
              </a:rPr>
              <a:t>2024/2025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570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/>
              <a:t>Office 365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3168141"/>
            <a:ext cx="8596668" cy="2873221"/>
          </a:xfrm>
        </p:spPr>
        <p:txBody>
          <a:bodyPr>
            <a:normAutofit lnSpcReduction="10000"/>
          </a:bodyPr>
          <a:lstStyle/>
          <a:p>
            <a:endParaRPr lang="fr-FR" dirty="0"/>
          </a:p>
          <a:p>
            <a:r>
              <a:rPr lang="fr-FR" sz="2000" dirty="0"/>
              <a:t>Office 365 est la dernière version de Microsoft Office, un ensemble de services Cloud qui vous seront accessibles de partout.</a:t>
            </a:r>
          </a:p>
          <a:p>
            <a:r>
              <a:rPr lang="fr-FR" sz="2000" dirty="0"/>
              <a:t>Possibilité d’installer chez vous jusqu’à 5 licences sur vos appareils avec une durée valide tant que votre enfant sera scolarisé dans l’établissement.</a:t>
            </a:r>
          </a:p>
          <a:p>
            <a:r>
              <a:rPr lang="fr-FR" sz="2000" dirty="0"/>
              <a:t>Outil privilégié pour communiquer entre élèves et professeurs.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932" y="1358138"/>
            <a:ext cx="10498015" cy="1810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66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Divers 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422515" y="1713786"/>
            <a:ext cx="7903029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 smtClean="0"/>
              <a:t>- Voyage en Bourgogne </a:t>
            </a:r>
          </a:p>
          <a:p>
            <a:endParaRPr lang="fr-FR" sz="2500" dirty="0" smtClean="0"/>
          </a:p>
          <a:p>
            <a:pPr>
              <a:buFontTx/>
              <a:buChar char="-"/>
            </a:pPr>
            <a:r>
              <a:rPr lang="fr-FR" sz="2500" dirty="0" smtClean="0"/>
              <a:t> Aménagements </a:t>
            </a:r>
          </a:p>
          <a:p>
            <a:endParaRPr lang="fr-FR" sz="2500" dirty="0" smtClean="0"/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4361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3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white">
          <a:xfrm>
            <a:off x="0" y="0"/>
            <a:ext cx="12192000" cy="6858000"/>
          </a:xfrm>
          <a:prstGeom prst="rect">
            <a:avLst/>
          </a:prstGeom>
          <a:noFill/>
          <a:ln>
            <a:solidFill>
              <a:srgbClr val="1DB3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Notre rôle : créer du lien et entretenir un climat de confiance et de respect mutuel entre tous les acteurs de la communauté éducative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Notre mission : accompagner les parents dans leur rôle d’éducateurs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Notre but : favoriser un environnement stable et serein pour les élèves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Où : dans l’école, entre parents, au sein de la famille</a:t>
            </a:r>
          </a:p>
        </p:txBody>
      </p:sp>
      <p:sp>
        <p:nvSpPr>
          <p:cNvPr id="30" name="Rectangle 3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284163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133547" y="1469626"/>
            <a:ext cx="3011311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sng" strike="noStrike" kern="1200" cap="none" spc="0" normalizeH="0" baseline="0" noProof="0" dirty="0">
                <a:ln>
                  <a:noFill/>
                </a:ln>
                <a:solidFill>
                  <a:srgbClr val="1DB3A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Axes pour nos actions 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1DB3A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57250" marR="0" lvl="0" indent="-857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CE007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Représenter</a:t>
            </a:r>
          </a:p>
          <a:p>
            <a:pPr marL="857250" marR="0" lvl="0" indent="-857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CE007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Accueillir</a:t>
            </a:r>
          </a:p>
          <a:p>
            <a:pPr marL="857250" marR="0" lvl="0" indent="-857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CE007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Informer</a:t>
            </a:r>
          </a:p>
          <a:p>
            <a:pPr marL="857250" marR="0" lvl="0" indent="-857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CE007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Animer</a:t>
            </a:r>
          </a:p>
          <a:p>
            <a:pPr marL="857250" marR="0" lvl="0" indent="-857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CE007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Financer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Image 8">
            <a:extLst>
              <a:ext uri="{FF2B5EF4-FFF2-40B4-BE49-F238E27FC236}">
                <a16:creationId xmlns:a16="http://schemas.microsoft.com/office/drawing/2014/main" id="{16A31BF7-9F66-3A36-76D5-CAA032AEDA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9611" y="48073"/>
            <a:ext cx="4006334" cy="1580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7A7A8F02-15CD-6471-77C7-BDED9EF399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771" y="1579063"/>
            <a:ext cx="4370686" cy="2278620"/>
          </a:xfrm>
        </p:spPr>
        <p:txBody>
          <a:bodyPr>
            <a:noAutofit/>
          </a:bodyPr>
          <a:lstStyle/>
          <a:p>
            <a:pPr algn="l"/>
            <a:r>
              <a:rPr lang="fr-FR" sz="1400" b="1" dirty="0">
                <a:solidFill>
                  <a:srgbClr val="CE007F"/>
                </a:solidFill>
              </a:rPr>
              <a:t/>
            </a:r>
            <a:br>
              <a:rPr lang="fr-FR" sz="1400" b="1" dirty="0">
                <a:solidFill>
                  <a:srgbClr val="CE007F"/>
                </a:solidFill>
              </a:rPr>
            </a:br>
            <a:r>
              <a:rPr lang="fr-FR" sz="1400" b="1" dirty="0">
                <a:solidFill>
                  <a:srgbClr val="CE007F"/>
                </a:solidFill>
              </a:rPr>
              <a:t/>
            </a:r>
            <a:br>
              <a:rPr lang="fr-FR" sz="1400" b="1" dirty="0">
                <a:solidFill>
                  <a:srgbClr val="CE007F"/>
                </a:solidFill>
              </a:rPr>
            </a:br>
            <a:r>
              <a:rPr lang="fr-FR" sz="1200" b="1" dirty="0">
                <a:solidFill>
                  <a:srgbClr val="CE007F"/>
                </a:solidFill>
              </a:rPr>
              <a:t>Qui sommes-nous ? </a:t>
            </a:r>
            <a:r>
              <a:rPr lang="fr-FR" sz="1200" dirty="0"/>
              <a:t>: association loi 1901, équipe de 21 parents bénévoles dont un bureau de 6 parents</a:t>
            </a:r>
            <a:br>
              <a:rPr lang="fr-FR" sz="1200" dirty="0"/>
            </a:br>
            <a:r>
              <a:rPr lang="fr-FR" sz="1200" dirty="0"/>
              <a:t/>
            </a:r>
            <a:br>
              <a:rPr lang="fr-FR" sz="1200" dirty="0"/>
            </a:br>
            <a:r>
              <a:rPr lang="fr-FR" sz="1200" b="1" dirty="0">
                <a:solidFill>
                  <a:srgbClr val="CE007F"/>
                </a:solidFill>
              </a:rPr>
              <a:t>Notre rôle</a:t>
            </a:r>
            <a:r>
              <a:rPr lang="fr-FR" sz="1200" dirty="0"/>
              <a:t> : créer du lien, entretenir un climat de confiance et de respect mutuel, favoriser les échanges et le dialogue</a:t>
            </a:r>
            <a:br>
              <a:rPr lang="fr-FR" sz="1200" dirty="0"/>
            </a:br>
            <a:r>
              <a:rPr lang="fr-FR" sz="1200" dirty="0"/>
              <a:t/>
            </a:r>
            <a:br>
              <a:rPr lang="fr-FR" sz="1200" dirty="0"/>
            </a:br>
            <a:r>
              <a:rPr lang="fr-FR" sz="1200" b="1" dirty="0">
                <a:solidFill>
                  <a:srgbClr val="CE007F"/>
                </a:solidFill>
              </a:rPr>
              <a:t>Notre mission </a:t>
            </a:r>
            <a:r>
              <a:rPr lang="fr-FR" sz="1200" dirty="0"/>
              <a:t>: accompagner les parents dans leur rôle d’éducateurs</a:t>
            </a:r>
            <a:br>
              <a:rPr lang="fr-FR" sz="1200" dirty="0"/>
            </a:br>
            <a:r>
              <a:rPr lang="fr-FR" sz="1200" dirty="0"/>
              <a:t/>
            </a:r>
            <a:br>
              <a:rPr lang="fr-FR" sz="1200" dirty="0"/>
            </a:br>
            <a:r>
              <a:rPr lang="fr-FR" sz="1200" b="1" dirty="0">
                <a:solidFill>
                  <a:srgbClr val="CE007F"/>
                </a:solidFill>
              </a:rPr>
              <a:t>Notre but </a:t>
            </a:r>
            <a:r>
              <a:rPr lang="fr-FR" sz="1200" dirty="0"/>
              <a:t>: favoriser un environnement stable et serein pour les élèves</a:t>
            </a:r>
            <a:br>
              <a:rPr lang="fr-FR" sz="1200" dirty="0"/>
            </a:br>
            <a:r>
              <a:rPr lang="fr-FR" sz="1200" dirty="0"/>
              <a:t/>
            </a:r>
            <a:br>
              <a:rPr lang="fr-FR" sz="1200" dirty="0"/>
            </a:br>
            <a:r>
              <a:rPr lang="fr-FR" sz="1200" b="1" dirty="0">
                <a:solidFill>
                  <a:srgbClr val="CE007F"/>
                </a:solidFill>
              </a:rPr>
              <a:t>Où</a:t>
            </a:r>
            <a:r>
              <a:rPr lang="fr-FR" sz="1200" dirty="0"/>
              <a:t> : dans l’école, à l’extérieur, entre parents, au sein de la famille</a:t>
            </a:r>
            <a:r>
              <a:rPr lang="fr-FR" sz="1400" dirty="0"/>
              <a:t/>
            </a:r>
            <a:br>
              <a:rPr lang="fr-FR" sz="1400" dirty="0"/>
            </a:br>
            <a:endParaRPr lang="fr-FR" sz="1400" dirty="0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6081EE95-4583-C677-4D05-F3FC26B457F5}"/>
              </a:ext>
            </a:extLst>
          </p:cNvPr>
          <p:cNvSpPr txBox="1">
            <a:spLocks/>
          </p:cNvSpPr>
          <p:nvPr/>
        </p:nvSpPr>
        <p:spPr>
          <a:xfrm>
            <a:off x="8468295" y="3940972"/>
            <a:ext cx="3485972" cy="2120479"/>
          </a:xfrm>
          <a:prstGeom prst="rect">
            <a:avLst/>
          </a:prstGeom>
          <a:noFill/>
          <a:ln w="19050">
            <a:noFill/>
          </a:ln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altLang="fr-FR" sz="8000" b="1" i="0" u="sng" strike="noStrike" kern="1200" cap="none" spc="0" normalizeH="0" baseline="0" noProof="0" dirty="0">
                <a:ln>
                  <a:noFill/>
                </a:ln>
                <a:solidFill>
                  <a:srgbClr val="1DB3AE"/>
                </a:solidFill>
                <a:effectLst/>
                <a:uLnTx/>
                <a:uFillTx/>
                <a:latin typeface="Calibri Light" panose="020F0302020204030204"/>
                <a:ea typeface="+mj-ea"/>
                <a:cs typeface="Arial" panose="020B0604020202020204" pitchFamily="34" charset="0"/>
              </a:rPr>
              <a:t> un budget à l’équilibre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2000" b="1" i="0" u="sng" strike="noStrike" kern="1200" cap="none" spc="0" normalizeH="0" baseline="0" noProof="0" dirty="0">
              <a:ln>
                <a:noFill/>
              </a:ln>
              <a:solidFill>
                <a:srgbClr val="1DB3AE"/>
              </a:solidFill>
              <a:effectLst/>
              <a:uLnTx/>
              <a:uFillTx/>
              <a:latin typeface="Calibri Light" panose="020F0302020204030204"/>
              <a:ea typeface="+mj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1" i="0" u="sng" strike="noStrike" kern="1200" cap="none" spc="0" normalizeH="0" baseline="0" noProof="0" dirty="0">
              <a:ln>
                <a:noFill/>
              </a:ln>
              <a:solidFill>
                <a:srgbClr val="CE007F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5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5200" b="1" i="0" u="none" strike="noStrike" kern="1200" cap="none" spc="0" normalizeH="0" baseline="0" noProof="0" dirty="0">
                <a:ln>
                  <a:noFill/>
                </a:ln>
                <a:solidFill>
                  <a:srgbClr val="CE007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Des recettes </a:t>
            </a:r>
            <a:r>
              <a:rPr kumimoji="0" lang="fr-FR" sz="5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: adhésions, dons, braderie, fête d’établissement, vide grenier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5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5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/>
            </a:r>
            <a:br>
              <a:rPr kumimoji="0" lang="fr-FR" sz="5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fr-FR" sz="5200" b="1" i="0" u="none" strike="noStrike" kern="1200" cap="none" spc="0" normalizeH="0" baseline="0" noProof="0" dirty="0">
                <a:ln>
                  <a:noFill/>
                </a:ln>
                <a:solidFill>
                  <a:srgbClr val="CE007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Des dépenses : </a:t>
            </a:r>
            <a:r>
              <a:rPr kumimoji="0" lang="fr-FR" sz="5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conférences, subventions collège, lycée et internat, organisation de moments conviviaux et de cohésion (internat, galette des rois …), aides ponctuelles familles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/>
            </a:r>
            <a:b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endParaRPr kumimoji="0" lang="fr-FR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8" name="ZoneTexte 3">
            <a:extLst>
              <a:ext uri="{FF2B5EF4-FFF2-40B4-BE49-F238E27FC236}">
                <a16:creationId xmlns:a16="http://schemas.microsoft.com/office/drawing/2014/main" id="{2F9E0438-37BA-5EF0-00CF-96CD2AA407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9558" y="3899219"/>
            <a:ext cx="4165719" cy="298543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Wingdings 2" panose="05020102010507070707" pitchFamily="18" charset="2"/>
              <a:buChar char="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altLang="fr-FR" sz="2000" b="1" i="0" u="sng" strike="noStrike" kern="1200" cap="none" spc="0" normalizeH="0" baseline="0" noProof="0" dirty="0">
                <a:ln>
                  <a:noFill/>
                </a:ln>
                <a:solidFill>
                  <a:srgbClr val="1DB3AE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" panose="020B0604020202020204" pitchFamily="34" charset="0"/>
              </a:rPr>
              <a:t> des actions pérennes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 2" panose="05020102010507070707" pitchFamily="18" charset="2"/>
              <a:buNone/>
              <a:tabLst/>
              <a:defRPr/>
            </a:pPr>
            <a:endParaRPr kumimoji="0" lang="fr-FR" altLang="fr-FR" sz="1400" b="1" i="0" u="none" strike="noStrike" kern="1200" cap="none" spc="0" normalizeH="0" baseline="0" noProof="0" dirty="0">
              <a:ln>
                <a:noFill/>
              </a:ln>
              <a:solidFill>
                <a:srgbClr val="CE007F"/>
              </a:solidFill>
              <a:effectLst/>
              <a:uLnTx/>
              <a:uFillTx/>
              <a:latin typeface="Calibri Light" panose="020F0302020204030204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altLang="fr-F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" panose="020B0604020202020204" pitchFamily="34" charset="0"/>
              </a:rPr>
              <a:t>Présence réunions Ogec, conseils de discipline, commission restauration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altLang="fr-F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" panose="020B0604020202020204" pitchFamily="34" charset="0"/>
              </a:rPr>
              <a:t>Objets Trouvés - récréation du matin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altLang="fr-F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" panose="020B0604020202020204" pitchFamily="34" charset="0"/>
              </a:rPr>
              <a:t>Braderie - samedi 21 septembre de 8h30 à midi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altLang="fr-F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" panose="020B0604020202020204" pitchFamily="34" charset="0"/>
              </a:rPr>
              <a:t>Réunion Parents correspondants - novembre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altLang="fr-F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" panose="020B0604020202020204" pitchFamily="34" charset="0"/>
              </a:rPr>
              <a:t>Réunions parents/profs - décembre/janvier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altLang="fr-F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" panose="020B0604020202020204" pitchFamily="34" charset="0"/>
              </a:rPr>
              <a:t>Portes Ouvertes - 4 octobre 2024 et février 2025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altLang="fr-F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" panose="020B0604020202020204" pitchFamily="34" charset="0"/>
              </a:rPr>
              <a:t>Marche de Solidarité - mars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altLang="fr-F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" panose="020B0604020202020204" pitchFamily="34" charset="0"/>
              </a:rPr>
              <a:t>Fête d’établissement - mai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altLang="fr-F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" panose="020B0604020202020204" pitchFamily="34" charset="0"/>
              </a:rPr>
              <a:t>Vide grenier - juin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  <p:sp>
        <p:nvSpPr>
          <p:cNvPr id="9" name="ZoneTexte 6">
            <a:extLst>
              <a:ext uri="{FF2B5EF4-FFF2-40B4-BE49-F238E27FC236}">
                <a16:creationId xmlns:a16="http://schemas.microsoft.com/office/drawing/2014/main" id="{81B6E951-F8D3-680A-D28F-180C7BA01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263" y="3899220"/>
            <a:ext cx="3966295" cy="221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Wingdings 2" panose="05020102010507070707" pitchFamily="18" charset="2"/>
              <a:buChar char="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altLang="fr-FR" sz="2000" b="1" i="0" u="sng" strike="noStrike" kern="1200" cap="none" spc="0" normalizeH="0" baseline="0" noProof="0" dirty="0">
                <a:ln>
                  <a:noFill/>
                </a:ln>
                <a:solidFill>
                  <a:srgbClr val="1DB3AE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" panose="020B0604020202020204" pitchFamily="34" charset="0"/>
              </a:rPr>
              <a:t> des projets en cours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 2" panose="05020102010507070707" pitchFamily="18" charset="2"/>
              <a:buNone/>
              <a:tabLst/>
              <a:defRPr/>
            </a:pPr>
            <a:endParaRPr kumimoji="0" lang="fr-FR" altLang="fr-FR" sz="1400" b="1" i="0" u="none" strike="noStrike" kern="1200" cap="none" spc="0" normalizeH="0" baseline="0" noProof="0" dirty="0">
              <a:ln>
                <a:noFill/>
              </a:ln>
              <a:solidFill>
                <a:srgbClr val="CE007F"/>
              </a:solidFill>
              <a:effectLst/>
              <a:uLnTx/>
              <a:uFillTx/>
              <a:latin typeface="Calibri Light" panose="020F0302020204030204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altLang="fr-F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" panose="020B0604020202020204" pitchFamily="34" charset="0"/>
              </a:rPr>
              <a:t>Conférence Ellen Bales - jeudi 10 octobre à 20h</a:t>
            </a:r>
          </a:p>
          <a:p>
            <a:pPr marL="1028700" marR="0" lvl="1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fr-FR" altLang="fr-F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" panose="020B0604020202020204" pitchFamily="34" charset="0"/>
              </a:rPr>
              <a:t>Le cerveau à l’adolescence</a:t>
            </a:r>
          </a:p>
          <a:p>
            <a:pPr marL="1028700" marR="0" lvl="1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fr-FR" altLang="fr-FR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altLang="fr-F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" panose="020B0604020202020204" pitchFamily="34" charset="0"/>
              </a:rPr>
              <a:t>2 autres conférences dans l’année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fr-FR" altLang="fr-FR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altLang="fr-F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" panose="020B0604020202020204" pitchFamily="34" charset="0"/>
              </a:rPr>
              <a:t>Bourse au ski en décembre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fr-FR" altLang="fr-FR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altLang="fr-FR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Arial" panose="020B0604020202020204" pitchFamily="34" charset="0"/>
              </a:rPr>
              <a:t>Soirées d’échanges entre parents d’élèves </a:t>
            </a:r>
          </a:p>
        </p:txBody>
      </p:sp>
      <p:sp>
        <p:nvSpPr>
          <p:cNvPr id="11" name="ZoneTexte 6">
            <a:extLst>
              <a:ext uri="{FF2B5EF4-FFF2-40B4-BE49-F238E27FC236}">
                <a16:creationId xmlns:a16="http://schemas.microsoft.com/office/drawing/2014/main" id="{6C27218F-2AFA-7723-6655-9E0F2C3BD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05709" y="1994688"/>
            <a:ext cx="3088464" cy="1538883"/>
          </a:xfrm>
          <a:prstGeom prst="rect">
            <a:avLst/>
          </a:prstGeom>
          <a:noFill/>
          <a:ln w="28575">
            <a:solidFill>
              <a:srgbClr val="1DB3A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Wingdings 2" panose="05020102010507070707" pitchFamily="18" charset="2"/>
              <a:buChar char="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 2" panose="05020102010507070707" pitchFamily="18" charset="2"/>
              <a:buNone/>
              <a:tabLst/>
              <a:defRPr/>
            </a:pPr>
            <a:r>
              <a:rPr kumimoji="0" lang="fr-FR" altLang="fr-FR" sz="2000" b="1" i="0" u="sng" strike="noStrike" kern="1200" cap="none" spc="0" normalizeH="0" baseline="0" noProof="0" dirty="0" err="1">
                <a:ln>
                  <a:noFill/>
                </a:ln>
                <a:solidFill>
                  <a:srgbClr val="1DB3A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save</a:t>
            </a:r>
            <a:r>
              <a:rPr kumimoji="0" lang="fr-FR" altLang="fr-FR" sz="2000" b="1" i="0" u="sng" strike="noStrike" kern="1200" cap="none" spc="0" normalizeH="0" baseline="0" noProof="0" dirty="0">
                <a:ln>
                  <a:noFill/>
                </a:ln>
                <a:solidFill>
                  <a:srgbClr val="1DB3A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the date</a:t>
            </a:r>
            <a:r>
              <a:rPr kumimoji="0" lang="fr-FR" alt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1DB3A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!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 2" panose="05020102010507070707" pitchFamily="18" charset="2"/>
              <a:buNone/>
              <a:tabLst/>
              <a:defRPr/>
            </a:pPr>
            <a:r>
              <a:rPr kumimoji="0" lang="fr-FR" alt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CE007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Assemblée Générale le jeudi 3 octobre à 19h, au théâtre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 2" panose="05020102010507070707" pitchFamily="18" charset="2"/>
              <a:buNone/>
              <a:tabLst/>
              <a:defRPr/>
            </a:pPr>
            <a:endParaRPr kumimoji="0" lang="fr-FR" alt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Arial" panose="020B0604020202020204" pitchFamily="34" charset="0"/>
            </a:endParaRP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A22F7828-F665-EC2C-5CC1-49A7391B5074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4240" y="150899"/>
            <a:ext cx="2013023" cy="1234714"/>
          </a:xfrm>
          <a:prstGeom prst="rect">
            <a:avLst/>
          </a:prstGeom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68F2A213-52B9-DF25-27E5-B661A1194C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9539" y="5976036"/>
            <a:ext cx="754728" cy="75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ZoneTexte 6">
            <a:extLst>
              <a:ext uri="{FF2B5EF4-FFF2-40B4-BE49-F238E27FC236}">
                <a16:creationId xmlns:a16="http://schemas.microsoft.com/office/drawing/2014/main" id="{B1C36465-8F42-1D37-16D4-D1255F7E37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10891" y="6259054"/>
            <a:ext cx="1550915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Wingdings 2" panose="05020102010507070707" pitchFamily="18" charset="2"/>
              <a:buChar char="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 2" panose="05020102010507070707" pitchFamily="18" charset="2"/>
              <a:buNone/>
              <a:tabLst/>
              <a:defRPr/>
            </a:pPr>
            <a:r>
              <a:rPr kumimoji="0" lang="fr-FR" alt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  <a:hlinkClick r:id="rId6"/>
              </a:rPr>
              <a:t>apel@s-fx.fr</a:t>
            </a:r>
            <a:r>
              <a:rPr kumimoji="0" lang="fr-FR" alt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 2" panose="05020102010507070707" pitchFamily="18" charset="2"/>
              <a:buNone/>
              <a:tabLst/>
              <a:defRPr/>
            </a:pPr>
            <a:endParaRPr kumimoji="0" lang="fr-FR" alt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Arial" panose="020B0604020202020204" pitchFamily="34" charset="0"/>
            </a:endParaRPr>
          </a:p>
        </p:txBody>
      </p:sp>
      <p:pic>
        <p:nvPicPr>
          <p:cNvPr id="4" name="Image 3" descr="Une image contenant Emblème, symbole, logo, Marque&#10;&#10;Description générée automatiquement">
            <a:extLst>
              <a:ext uri="{FF2B5EF4-FFF2-40B4-BE49-F238E27FC236}">
                <a16:creationId xmlns:a16="http://schemas.microsoft.com/office/drawing/2014/main" id="{ADD59943-4405-B9D9-D76D-FE0CE870E28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41" y="266772"/>
            <a:ext cx="1231652" cy="1231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06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La Pastorale à SFX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2518" y="1930400"/>
            <a:ext cx="9638761" cy="3647440"/>
          </a:xfrm>
        </p:spPr>
        <p:txBody>
          <a:bodyPr>
            <a:normAutofit/>
          </a:bodyPr>
          <a:lstStyle/>
          <a:p>
            <a:r>
              <a:rPr lang="fr-FR" sz="2800" dirty="0"/>
              <a:t>Art 37 : Au nom de l’Evangile, l’école catholique est attachée à la liberté des consciences, à l’écoute des croyances dans leur diversité et accueillante aux différents parcours personnels …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000" dirty="0"/>
              <a:t>	(Statut de l’Enseignement Catholique en France 2013)</a:t>
            </a:r>
          </a:p>
          <a:p>
            <a:r>
              <a:rPr lang="fr-FR" sz="2800" dirty="0"/>
              <a:t>Présentation du projet pastoral </a:t>
            </a:r>
            <a:r>
              <a:rPr lang="fr-FR" sz="2800" dirty="0" smtClean="0"/>
              <a:t>par Paul Hutin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77893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Logo Fondation Saint-François-Xavi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948044"/>
            <a:ext cx="9687860" cy="32061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0552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7255"/>
          </a:xfrm>
        </p:spPr>
        <p:txBody>
          <a:bodyPr/>
          <a:lstStyle/>
          <a:p>
            <a:pPr algn="ctr"/>
            <a:r>
              <a:rPr lang="fr-FR" b="1" u="sng" dirty="0"/>
              <a:t>Différents référents</a:t>
            </a:r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5940765"/>
              </p:ext>
            </p:extLst>
          </p:nvPr>
        </p:nvGraphicFramePr>
        <p:xfrm>
          <a:off x="677835" y="1578561"/>
          <a:ext cx="9874296" cy="4929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02950D0B-E2BA-F04F-20D6-171CF9889660}"/>
              </a:ext>
            </a:extLst>
          </p:cNvPr>
          <p:cNvSpPr/>
          <p:nvPr/>
        </p:nvSpPr>
        <p:spPr>
          <a:xfrm>
            <a:off x="5874124" y="4932829"/>
            <a:ext cx="4258234" cy="9188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015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646" y="0"/>
            <a:ext cx="8596668" cy="712123"/>
          </a:xfrm>
        </p:spPr>
        <p:txBody>
          <a:bodyPr/>
          <a:lstStyle/>
          <a:p>
            <a:r>
              <a:rPr lang="fr-FR" dirty="0"/>
              <a:t>Accompagnement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646" y="712123"/>
            <a:ext cx="8596668" cy="588818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z="2800" dirty="0"/>
              <a:t>Accompagnement – Suivi administratif</a:t>
            </a:r>
          </a:p>
          <a:p>
            <a:pPr marL="0" indent="0">
              <a:spcBef>
                <a:spcPts val="0"/>
              </a:spcBef>
              <a:buNone/>
            </a:pPr>
            <a:endParaRPr lang="fr-FR" sz="1100" dirty="0"/>
          </a:p>
          <a:p>
            <a:pPr lvl="1"/>
            <a:r>
              <a:rPr lang="fr-FR" sz="2400" dirty="0" smtClean="0"/>
              <a:t>Delphine </a:t>
            </a:r>
            <a:r>
              <a:rPr lang="fr-FR" sz="2400" dirty="0" err="1" smtClean="0"/>
              <a:t>Gouzerch</a:t>
            </a:r>
            <a:endParaRPr lang="fr-FR" sz="2400" dirty="0"/>
          </a:p>
          <a:p>
            <a:pPr lvl="1"/>
            <a:r>
              <a:rPr lang="fr-FR" sz="2400" dirty="0"/>
              <a:t>Corinne Pécriaux</a:t>
            </a:r>
          </a:p>
          <a:p>
            <a:pPr lvl="1"/>
            <a:r>
              <a:rPr lang="fr-FR" sz="2400" dirty="0" smtClean="0"/>
              <a:t>Isabelle Baete</a:t>
            </a:r>
            <a:endParaRPr lang="fr-FR" sz="2400" dirty="0"/>
          </a:p>
          <a:p>
            <a:pPr lvl="1">
              <a:buClr>
                <a:srgbClr val="EB3D9F"/>
              </a:buClr>
            </a:pPr>
            <a:r>
              <a:rPr lang="fr-FR" sz="2400" dirty="0" smtClean="0"/>
              <a:t>Anne Bérard</a:t>
            </a:r>
            <a:endParaRPr lang="fr-FR" dirty="0"/>
          </a:p>
          <a:p>
            <a:pPr lvl="1">
              <a:buClr>
                <a:srgbClr val="EB3D9F"/>
              </a:buClr>
            </a:pPr>
            <a:r>
              <a:rPr lang="fr-FR" sz="2400" dirty="0"/>
              <a:t>Isabelle Dagorne : comptable</a:t>
            </a:r>
            <a:endParaRPr lang="fr-FR" dirty="0"/>
          </a:p>
          <a:p>
            <a:pPr lvl="1"/>
            <a:r>
              <a:rPr lang="fr-FR" sz="2400" dirty="0" smtClean="0"/>
              <a:t>Daisy </a:t>
            </a:r>
            <a:r>
              <a:rPr lang="fr-FR" sz="2400" dirty="0" err="1" smtClean="0"/>
              <a:t>Bomy</a:t>
            </a:r>
            <a:r>
              <a:rPr lang="fr-FR" sz="2400" dirty="0" smtClean="0"/>
              <a:t>: </a:t>
            </a:r>
            <a:r>
              <a:rPr lang="fr-FR" sz="2400" dirty="0"/>
              <a:t>attachée de gestion</a:t>
            </a:r>
          </a:p>
          <a:p>
            <a:pPr lvl="1"/>
            <a:r>
              <a:rPr lang="fr-FR" sz="2400" dirty="0"/>
              <a:t>Anne Le </a:t>
            </a:r>
            <a:r>
              <a:rPr lang="fr-FR" sz="2400" dirty="0" err="1"/>
              <a:t>Gac</a:t>
            </a:r>
            <a:r>
              <a:rPr lang="fr-FR" sz="2400" dirty="0"/>
              <a:t> : responsable informatique</a:t>
            </a:r>
          </a:p>
          <a:p>
            <a:r>
              <a:rPr lang="fr-FR" sz="2800" dirty="0"/>
              <a:t>Accompagnement – Suivi Educatif</a:t>
            </a:r>
          </a:p>
          <a:p>
            <a:pPr lvl="1"/>
            <a:r>
              <a:rPr lang="fr-FR" sz="2400" dirty="0" smtClean="0"/>
              <a:t>Gwendoline Martin-</a:t>
            </a:r>
            <a:r>
              <a:rPr lang="fr-FR" sz="2400" dirty="0" err="1" smtClean="0"/>
              <a:t>Labbé</a:t>
            </a:r>
            <a:r>
              <a:rPr lang="fr-FR" sz="2400" dirty="0" smtClean="0"/>
              <a:t> </a:t>
            </a:r>
            <a:r>
              <a:rPr lang="fr-FR" sz="2400" dirty="0"/>
              <a:t>: orientation</a:t>
            </a:r>
          </a:p>
          <a:p>
            <a:pPr lvl="1"/>
            <a:r>
              <a:rPr lang="fr-FR" sz="2400" dirty="0"/>
              <a:t>Maude </a:t>
            </a:r>
            <a:r>
              <a:rPr lang="fr-FR" sz="2400" dirty="0" err="1"/>
              <a:t>Audusseau</a:t>
            </a:r>
            <a:r>
              <a:rPr lang="fr-FR" sz="2400" dirty="0"/>
              <a:t> : infirmière</a:t>
            </a:r>
          </a:p>
        </p:txBody>
      </p:sp>
    </p:spTree>
    <p:extLst>
      <p:ext uri="{BB962C8B-B14F-4D97-AF65-F5344CB8AC3E}">
        <p14:creationId xmlns:p14="http://schemas.microsoft.com/office/powerpoint/2010/main" val="311197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273269"/>
            <a:ext cx="8596668" cy="1320800"/>
          </a:xfrm>
        </p:spPr>
        <p:txBody>
          <a:bodyPr/>
          <a:lstStyle/>
          <a:p>
            <a:pPr algn="ctr"/>
            <a:r>
              <a:rPr lang="fr-FR" u="sng" dirty="0"/>
              <a:t>Les dates importantes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82741" y="1141086"/>
            <a:ext cx="8596668" cy="447831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sz="2800" u="sng" dirty="0" smtClean="0"/>
              <a:t>Semestre </a:t>
            </a:r>
            <a:r>
              <a:rPr lang="fr-FR" sz="2800" u="sng" dirty="0"/>
              <a:t>1 : </a:t>
            </a:r>
            <a:r>
              <a:rPr lang="fr-FR" sz="2800" dirty="0"/>
              <a:t>du 2 septembre au </a:t>
            </a:r>
            <a:r>
              <a:rPr lang="fr-FR" sz="2800" dirty="0" smtClean="0"/>
              <a:t>20 janvier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/>
            </a:r>
            <a:br>
              <a:rPr lang="fr-FR" sz="2800" dirty="0"/>
            </a:br>
            <a:r>
              <a:rPr lang="fr-FR" sz="2800" u="sng" dirty="0" smtClean="0"/>
              <a:t>Semestre </a:t>
            </a:r>
            <a:r>
              <a:rPr lang="fr-FR" sz="2800" u="sng" dirty="0"/>
              <a:t>2 : </a:t>
            </a:r>
            <a:r>
              <a:rPr lang="fr-FR" sz="2800" dirty="0"/>
              <a:t>du </a:t>
            </a:r>
            <a:r>
              <a:rPr lang="fr-FR" sz="2800" dirty="0" smtClean="0"/>
              <a:t>22 janvier à juin 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>Réunion parents professeurs : </a:t>
            </a:r>
            <a:r>
              <a:rPr lang="fr-FR" sz="2800" dirty="0" smtClean="0"/>
              <a:t>Jeudi</a:t>
            </a:r>
            <a:r>
              <a:rPr lang="fr-FR" sz="2800" dirty="0"/>
              <a:t> 5</a:t>
            </a:r>
            <a:r>
              <a:rPr lang="fr-FR" sz="2800" dirty="0" smtClean="0"/>
              <a:t> </a:t>
            </a:r>
            <a:r>
              <a:rPr lang="fr-FR" sz="2800" dirty="0"/>
              <a:t>décembre</a:t>
            </a:r>
          </a:p>
          <a:p>
            <a:pPr marL="0" indent="0">
              <a:buNone/>
            </a:pPr>
            <a:endParaRPr lang="fr-FR" sz="2800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270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/>
              <a:t>Politique numérique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85894" y="1515030"/>
            <a:ext cx="8596668" cy="352723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r-FR" sz="2800" dirty="0"/>
              <a:t>Utilisation de l’outil informatique dans le cadre </a:t>
            </a:r>
            <a:r>
              <a:rPr lang="fr-FR" sz="2800" dirty="0" smtClean="0"/>
              <a:t>pédagogique</a:t>
            </a:r>
            <a:endParaRPr lang="fr-FR" sz="2800" dirty="0"/>
          </a:p>
          <a:p>
            <a:r>
              <a:rPr lang="fr-FR" sz="2800" dirty="0"/>
              <a:t>Un usage </a:t>
            </a:r>
            <a:r>
              <a:rPr lang="fr-FR" sz="2800" dirty="0" smtClean="0"/>
              <a:t>règlementé</a:t>
            </a:r>
            <a:endParaRPr lang="fr-FR" sz="2800" dirty="0"/>
          </a:p>
          <a:p>
            <a:r>
              <a:rPr lang="fr-FR" sz="2800" dirty="0"/>
              <a:t>Les obligations de </a:t>
            </a:r>
            <a:r>
              <a:rPr lang="fr-FR" sz="2800" dirty="0" smtClean="0"/>
              <a:t>chacun</a:t>
            </a:r>
            <a:endParaRPr lang="fr-FR" sz="2800" dirty="0"/>
          </a:p>
          <a:p>
            <a:pPr>
              <a:buClr>
                <a:srgbClr val="EB3D9F"/>
              </a:buClr>
            </a:pPr>
            <a:r>
              <a:rPr lang="fr-FR" sz="2800" dirty="0"/>
              <a:t>Utilisation des téléphones </a:t>
            </a:r>
            <a:r>
              <a:rPr lang="fr-FR" sz="2800" dirty="0" smtClean="0"/>
              <a:t>portables</a:t>
            </a:r>
          </a:p>
          <a:p>
            <a:pPr>
              <a:buClr>
                <a:srgbClr val="EB3D9F"/>
              </a:buClr>
            </a:pPr>
            <a:r>
              <a:rPr lang="fr-FR" sz="2800" dirty="0" smtClean="0"/>
              <a:t>Groupes classes interdits sur les réseaux sociaux </a:t>
            </a:r>
            <a:endParaRPr lang="fr-FR" sz="28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223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 err="1"/>
              <a:t>Ecoledirecte</a:t>
            </a:r>
            <a:r>
              <a:rPr lang="fr-FR" u="sng" dirty="0"/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314450"/>
            <a:ext cx="7015056" cy="5234939"/>
          </a:xfrm>
        </p:spPr>
        <p:txBody>
          <a:bodyPr/>
          <a:lstStyle/>
          <a:p>
            <a:pPr algn="just"/>
            <a:r>
              <a:rPr lang="fr-FR" sz="2000" dirty="0" err="1"/>
              <a:t>Ecoledirecte</a:t>
            </a:r>
            <a:r>
              <a:rPr lang="fr-FR" sz="2000" dirty="0"/>
              <a:t> vous permet de consulter les informations mises en ligne par l’établissement concernant les résultats, l’emploi du temps, le cahier de texte, la vie scolaire, la comptabilité et les différents documents.</a:t>
            </a:r>
          </a:p>
          <a:p>
            <a:pPr algn="just"/>
            <a:endParaRPr lang="fr-FR" sz="2000" dirty="0"/>
          </a:p>
          <a:p>
            <a:pPr algn="just"/>
            <a:r>
              <a:rPr lang="fr-FR" sz="2000" dirty="0"/>
              <a:t>Vous recevrez 1 identifiant PARENT et 1 identifiant ENFANT,  seul votre identifiant vous permet de consulter les éléments cités plus hauts.</a:t>
            </a:r>
          </a:p>
          <a:p>
            <a:pPr algn="just"/>
            <a:endParaRPr lang="fr-FR" sz="2000" dirty="0"/>
          </a:p>
          <a:p>
            <a:pPr algn="just"/>
            <a:r>
              <a:rPr lang="fr-FR" sz="2000" dirty="0"/>
              <a:t>La connexion se fait en saisissant l’adresse </a:t>
            </a:r>
            <a:r>
              <a:rPr lang="fr-FR" sz="2000" dirty="0">
                <a:hlinkClick r:id="rId3"/>
              </a:rPr>
              <a:t>https://www.</a:t>
            </a:r>
            <a:r>
              <a:rPr lang="fr-FR" sz="2000" b="1" dirty="0">
                <a:hlinkClick r:id="rId3"/>
              </a:rPr>
              <a:t>ecoledirecte</a:t>
            </a:r>
            <a:r>
              <a:rPr lang="fr-FR" sz="2000" dirty="0">
                <a:hlinkClick r:id="rId3"/>
              </a:rPr>
              <a:t>.com</a:t>
            </a:r>
            <a:r>
              <a:rPr lang="fr-FR" sz="2000" dirty="0"/>
              <a:t> dans votre navigateur. Il sera nécessaire ensuite de saisir vos identifiants de première connexion transmis par votre établissement scolaire.</a:t>
            </a:r>
          </a:p>
          <a:p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90938" y="1483555"/>
            <a:ext cx="2890521" cy="4896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78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525</TotalTime>
  <Words>572</Words>
  <Application>Microsoft Office PowerPoint</Application>
  <PresentationFormat>Grand écran</PresentationFormat>
  <Paragraphs>121</Paragraphs>
  <Slides>11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11</vt:i4>
      </vt:variant>
    </vt:vector>
  </HeadingPairs>
  <TitlesOfParts>
    <vt:vector size="21" baseType="lpstr">
      <vt:lpstr>Arial</vt:lpstr>
      <vt:lpstr>Calibri</vt:lpstr>
      <vt:lpstr>Calibri Light</vt:lpstr>
      <vt:lpstr>Century Gothic</vt:lpstr>
      <vt:lpstr>Times</vt:lpstr>
      <vt:lpstr>Wingdings</vt:lpstr>
      <vt:lpstr>Wingdings 2</vt:lpstr>
      <vt:lpstr>Wingdings 3</vt:lpstr>
      <vt:lpstr>Thème Office</vt:lpstr>
      <vt:lpstr>Brin</vt:lpstr>
      <vt:lpstr>Assemblée Générale Niveau 5ème Année 2024/2025  </vt:lpstr>
      <vt:lpstr>  Qui sommes-nous ? : association loi 1901, équipe de 21 parents bénévoles dont un bureau de 6 parents  Notre rôle : créer du lien, entretenir un climat de confiance et de respect mutuel, favoriser les échanges et le dialogue  Notre mission : accompagner les parents dans leur rôle d’éducateurs  Notre but : favoriser un environnement stable et serein pour les élèves  Où : dans l’école, à l’extérieur, entre parents, au sein de la famille </vt:lpstr>
      <vt:lpstr>La Pastorale à SFX</vt:lpstr>
      <vt:lpstr>Présentation PowerPoint</vt:lpstr>
      <vt:lpstr>Différents référents</vt:lpstr>
      <vt:lpstr>Accompagnement</vt:lpstr>
      <vt:lpstr>Les dates importantes</vt:lpstr>
      <vt:lpstr>Politique numérique </vt:lpstr>
      <vt:lpstr>Ecoledirecte </vt:lpstr>
      <vt:lpstr>Office 365</vt:lpstr>
      <vt:lpstr>Divers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Assemblée Générale Niveau 6ème Année 2019/2020</dc:title>
  <dc:creator>coordinateur1</dc:creator>
  <cp:lastModifiedBy>coordinateur2</cp:lastModifiedBy>
  <cp:revision>146</cp:revision>
  <cp:lastPrinted>2021-09-07T08:29:54Z</cp:lastPrinted>
  <dcterms:created xsi:type="dcterms:W3CDTF">2019-09-05T16:43:08Z</dcterms:created>
  <dcterms:modified xsi:type="dcterms:W3CDTF">2024-09-24T05:11:17Z</dcterms:modified>
</cp:coreProperties>
</file>