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  <p:sldMasterId id="2147483921" r:id="rId2"/>
  </p:sldMasterIdLst>
  <p:sldIdLst>
    <p:sldId id="256" r:id="rId3"/>
    <p:sldId id="261" r:id="rId4"/>
    <p:sldId id="263" r:id="rId5"/>
    <p:sldId id="258" r:id="rId6"/>
    <p:sldId id="259" r:id="rId7"/>
    <p:sldId id="260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9003" autoAdjust="0"/>
  </p:normalViewPr>
  <p:slideViewPr>
    <p:cSldViewPr snapToGrid="0">
      <p:cViewPr varScale="1">
        <p:scale>
          <a:sx n="81" d="100"/>
          <a:sy n="81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720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58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268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3192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6721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662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8940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40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478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274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333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6801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04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525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53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25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8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65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4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0CC7A9-E756-4E15-B839-32E0EF9C2FC7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E1C84B5-137E-4991-BA4C-20C5B275A6E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08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48E6-298A-4480-9A37-F10E1FE2C59F}" type="datetimeFigureOut">
              <a:rPr lang="fr-FR" smtClean="0"/>
              <a:t>03/01/2022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0F1-8EA2-4B4B-815D-FEEE176DD1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37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9199" y="4766152"/>
            <a:ext cx="7772400" cy="181752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dirty="0">
                <a:solidFill>
                  <a:srgbClr val="C00000"/>
                </a:solidFill>
              </a:rPr>
              <a:t>RÉUNION D’INFORMATION enseignements de spécialité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sz="2800" dirty="0">
                <a:solidFill>
                  <a:srgbClr val="C00000"/>
                </a:solidFill>
              </a:rPr>
              <a:t>Site internet : www.saint-francois-xavier.fr</a:t>
            </a:r>
            <a:r>
              <a:rPr lang="fr-FR" dirty="0">
                <a:solidFill>
                  <a:srgbClr val="C00000"/>
                </a:solidFill>
              </a:rPr>
              <a:t/>
            </a:r>
            <a:br>
              <a:rPr lang="fr-FR" dirty="0">
                <a:solidFill>
                  <a:srgbClr val="C00000"/>
                </a:solidFill>
              </a:rPr>
            </a:br>
            <a:endParaRPr lang="fr-FR" sz="11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00089" y="4592275"/>
            <a:ext cx="3200400" cy="1463040"/>
          </a:xfrm>
        </p:spPr>
        <p:txBody>
          <a:bodyPr>
            <a:normAutofit/>
          </a:bodyPr>
          <a:lstStyle/>
          <a:p>
            <a:r>
              <a:rPr lang="fr-FR" sz="2200"/>
              <a:t>07 janvier 2022</a:t>
            </a:r>
            <a:endParaRPr lang="fr-FR" sz="2200" dirty="0"/>
          </a:p>
        </p:txBody>
      </p:sp>
      <p:pic>
        <p:nvPicPr>
          <p:cNvPr id="6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5761" y="6054549"/>
            <a:ext cx="1370146" cy="69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397" y="5821868"/>
            <a:ext cx="934005" cy="93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4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17269" y="3333158"/>
            <a:ext cx="10870841" cy="287444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469520" y="711178"/>
            <a:ext cx="10818589" cy="25725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5701" y="97705"/>
            <a:ext cx="6940898" cy="710952"/>
          </a:xfrm>
        </p:spPr>
        <p:txBody>
          <a:bodyPr>
            <a:normAutofit/>
          </a:bodyPr>
          <a:lstStyle/>
          <a:p>
            <a:r>
              <a:rPr lang="fr-FR" sz="36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Etapes de l’orientation post-seconde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08405" y="702195"/>
            <a:ext cx="10679705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Fin 1</a:t>
            </a:r>
            <a:r>
              <a:rPr lang="fr-FR" sz="2800" baseline="300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semestre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dimanche 16 janvier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Remise fiche « dialogue » : 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	souhaits d’orientation de la famille et de l’élève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	sélection de 4 spécialités (1</a:t>
            </a:r>
            <a:r>
              <a:rPr lang="fr-F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 générale) par ordre de priorité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Conseil de classe : observations + avis sur le choix de série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Réunion parents – professeurs </a:t>
            </a: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par téléphone (semaine du 24 janvier)</a:t>
            </a:r>
            <a:endParaRPr lang="fr-F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546" y="6227049"/>
            <a:ext cx="1214846" cy="58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08404" y="3333158"/>
            <a:ext cx="11215734" cy="29238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2800" baseline="300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semestre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Mi-semestre</a:t>
            </a:r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 : point sur l’orientation (fin mars)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Fiche dialogue : 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	vœux définitifs d’orientation de la famille et de l’élève (fin du semestre)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	choix de 3 spécialités par ordre de priorité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Conseil de classe (début juin) : réponse de l’établissement (sur la série)</a:t>
            </a:r>
          </a:p>
          <a:p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Procédures de dialogue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0959" y="5980385"/>
            <a:ext cx="802168" cy="80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649" y="248883"/>
            <a:ext cx="1120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ENSEIGNEMENTS DE SPÉCIALITÉ PROPOSÉS À SFX </a:t>
            </a:r>
            <a:endParaRPr lang="fr-FR" sz="3600" dirty="0"/>
          </a:p>
        </p:txBody>
      </p:sp>
      <p:sp>
        <p:nvSpPr>
          <p:cNvPr id="5" name="Rectangle 4"/>
          <p:cNvSpPr/>
          <p:nvPr/>
        </p:nvSpPr>
        <p:spPr>
          <a:xfrm>
            <a:off x="426360" y="923862"/>
            <a:ext cx="11050937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Numérique et sciences informatiques (NSI)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Langues, littératures et cultures étrangères (LLCE) (Anglais littéraire </a:t>
            </a:r>
            <a:r>
              <a:rPr lang="fr-FR" sz="2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OU </a:t>
            </a: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Anglais, monde contemporain </a:t>
            </a:r>
            <a:r>
              <a:rPr lang="fr-FR" sz="2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OU </a:t>
            </a: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Espagnol </a:t>
            </a:r>
            <a:r>
              <a:rPr lang="fr-FR" sz="2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OU </a:t>
            </a: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Allemand)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Mathématiques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Physique-chimie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Sciences de la Vie et de la Terre (SVT)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Histoire géographie, géopolitique et sciences politiques (HGGSP)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Humanités, littérature et philosophie (HLP)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Littérature, langues et cultures de l’Antiquité (LLCA)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Sciences économiques et sociales (SES)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6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Arts (cinéma audiovisuel)</a:t>
            </a:r>
          </a:p>
        </p:txBody>
      </p:sp>
      <p:pic>
        <p:nvPicPr>
          <p:cNvPr id="7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210" y="6243877"/>
            <a:ext cx="1214846" cy="58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056" y="5921399"/>
            <a:ext cx="934005" cy="93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3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439" y="199506"/>
            <a:ext cx="11009811" cy="748145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C00000"/>
                </a:solidFill>
              </a:rPr>
              <a:t>Orientation :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sz="3300" b="1" dirty="0">
                <a:solidFill>
                  <a:srgbClr val="C00000"/>
                </a:solidFill>
              </a:rPr>
              <a:t>un accompagnement dans l’élaboration d’un parcours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70902" y="1217222"/>
            <a:ext cx="11894973" cy="8652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Coordination par </a:t>
            </a:r>
            <a:r>
              <a:rPr lang="fr-FR" sz="2800" b="1" dirty="0">
                <a:solidFill>
                  <a:schemeClr val="tx1"/>
                </a:solidFill>
              </a:rPr>
              <a:t>Sylvie Busnouf-Chaput </a:t>
            </a:r>
            <a:r>
              <a:rPr lang="fr-FR" sz="2800" dirty="0">
                <a:solidFill>
                  <a:schemeClr val="tx1"/>
                </a:solidFill>
              </a:rPr>
              <a:t>en lien avec les </a:t>
            </a:r>
            <a:r>
              <a:rPr lang="fr-FR" sz="2800" b="1" dirty="0">
                <a:solidFill>
                  <a:schemeClr val="tx1"/>
                </a:solidFill>
              </a:rPr>
              <a:t>professeurs principaux</a:t>
            </a:r>
            <a:r>
              <a:rPr lang="fr-FR" sz="2800" dirty="0">
                <a:solidFill>
                  <a:schemeClr val="tx1"/>
                </a:solidFill>
              </a:rPr>
              <a:t> et l’</a:t>
            </a:r>
            <a:r>
              <a:rPr lang="fr-FR" sz="28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91388" y="2211218"/>
            <a:ext cx="8621487" cy="148916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3 axes : 	Connaissance de soi</a:t>
            </a:r>
          </a:p>
          <a:p>
            <a:r>
              <a:rPr lang="fr-FR" sz="2800" dirty="0">
                <a:solidFill>
                  <a:schemeClr val="tx1"/>
                </a:solidFill>
              </a:rPr>
              <a:t>		Informations sur les formations et les filières</a:t>
            </a:r>
          </a:p>
          <a:p>
            <a:pPr lvl="3"/>
            <a:r>
              <a:rPr lang="fr-FR" sz="2800" dirty="0">
                <a:solidFill>
                  <a:schemeClr val="tx1"/>
                </a:solidFill>
              </a:rPr>
              <a:t>	Découverte de l’environnement économique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089212" y="3777807"/>
            <a:ext cx="9386047" cy="7508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Forum des métiers - Salons Info’Sup56 </a:t>
            </a:r>
            <a:r>
              <a:rPr lang="fr-FR" sz="2000" dirty="0">
                <a:solidFill>
                  <a:schemeClr val="tx1"/>
                </a:solidFill>
              </a:rPr>
              <a:t>(Première) </a:t>
            </a:r>
            <a:r>
              <a:rPr lang="fr-FR" sz="2800" dirty="0">
                <a:solidFill>
                  <a:schemeClr val="tx1"/>
                </a:solidFill>
              </a:rPr>
              <a:t>/ de l’Étudiant </a:t>
            </a:r>
            <a:r>
              <a:rPr lang="fr-FR" sz="2000" dirty="0">
                <a:solidFill>
                  <a:schemeClr val="tx1"/>
                </a:solidFill>
              </a:rPr>
              <a:t>(Terminale) - </a:t>
            </a:r>
            <a:r>
              <a:rPr lang="fr-FR" sz="2800" dirty="0">
                <a:solidFill>
                  <a:schemeClr val="tx1"/>
                </a:solidFill>
              </a:rPr>
              <a:t>Forum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de l’Avenir </a:t>
            </a:r>
            <a:r>
              <a:rPr lang="fr-FR" sz="2400" dirty="0">
                <a:solidFill>
                  <a:schemeClr val="tx1"/>
                </a:solidFill>
              </a:rPr>
              <a:t>(Samedi 05 février 2022)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927230" y="4606101"/>
            <a:ext cx="7785464" cy="75087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Bureau d’Informations (possibilité de rdv individuels)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3274582" y="5436381"/>
            <a:ext cx="8046721" cy="73840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Renforcement des liens avec l’association des anciens</a:t>
            </a:r>
          </a:p>
        </p:txBody>
      </p:sp>
      <p:pic>
        <p:nvPicPr>
          <p:cNvPr id="11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042" y="6174789"/>
            <a:ext cx="1242261" cy="63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478" y="5990897"/>
            <a:ext cx="859522" cy="8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03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F7A2C9F-29F4-8944-B6B8-FA821821E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5D20986-C1EB-7549-8FA6-5AC774C1D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FAF04A4-86CD-A343-8714-6ECFC9A6D8AE}"/>
              </a:ext>
            </a:extLst>
          </p:cNvPr>
          <p:cNvCxnSpPr/>
          <p:nvPr/>
        </p:nvCxnSpPr>
        <p:spPr>
          <a:xfrm flipH="1">
            <a:off x="10930759" y="3909850"/>
            <a:ext cx="1114096" cy="5990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57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9BD2C5B-96A7-FA48-862C-F26CBF5A9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4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909" y="82492"/>
            <a:ext cx="10515600" cy="457835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C00000"/>
                </a:solidFill>
              </a:rPr>
              <a:t>Classe de Première et Terminale Générales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46195"/>
              </p:ext>
            </p:extLst>
          </p:nvPr>
        </p:nvGraphicFramePr>
        <p:xfrm>
          <a:off x="177339" y="540327"/>
          <a:ext cx="4384963" cy="370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947">
                  <a:extLst>
                    <a:ext uri="{9D8B030D-6E8A-4147-A177-3AD203B41FA5}">
                      <a16:colId xmlns:a16="http://schemas.microsoft.com/office/drawing/2014/main" val="4255288827"/>
                    </a:ext>
                  </a:extLst>
                </a:gridCol>
                <a:gridCol w="861108">
                  <a:extLst>
                    <a:ext uri="{9D8B030D-6E8A-4147-A177-3AD203B41FA5}">
                      <a16:colId xmlns:a16="http://schemas.microsoft.com/office/drawing/2014/main" val="69823144"/>
                    </a:ext>
                  </a:extLst>
                </a:gridCol>
                <a:gridCol w="902908">
                  <a:extLst>
                    <a:ext uri="{9D8B030D-6E8A-4147-A177-3AD203B41FA5}">
                      <a16:colId xmlns:a16="http://schemas.microsoft.com/office/drawing/2014/main" val="2333770117"/>
                    </a:ext>
                  </a:extLst>
                </a:gridCol>
              </a:tblGrid>
              <a:tr h="25772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Enseignements Communs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Première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Terminale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574485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r>
                        <a:rPr lang="fr-FR" sz="1600" dirty="0"/>
                        <a:t>F</a:t>
                      </a:r>
                      <a:r>
                        <a:rPr lang="fr-FR" sz="1400" dirty="0"/>
                        <a:t>rançais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514240"/>
                  </a:ext>
                </a:extLst>
              </a:tr>
              <a:tr h="227247">
                <a:tc>
                  <a:txBody>
                    <a:bodyPr/>
                    <a:lstStyle/>
                    <a:p>
                      <a:r>
                        <a:rPr lang="fr-FR" sz="1600" dirty="0"/>
                        <a:t>P</a:t>
                      </a:r>
                      <a:r>
                        <a:rPr lang="fr-FR" sz="1400" dirty="0"/>
                        <a:t>hilosophie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01109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L</a:t>
                      </a:r>
                      <a:r>
                        <a:rPr lang="fr-FR" sz="1400" dirty="0"/>
                        <a:t>angues</a:t>
                      </a:r>
                      <a:r>
                        <a:rPr lang="fr-FR" sz="1600" dirty="0"/>
                        <a:t> V</a:t>
                      </a:r>
                      <a:r>
                        <a:rPr lang="fr-FR" sz="1400" dirty="0"/>
                        <a:t>ivantes</a:t>
                      </a:r>
                      <a:r>
                        <a:rPr lang="fr-FR" sz="1600" dirty="0"/>
                        <a:t> A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4h30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993717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H</a:t>
                      </a:r>
                      <a:r>
                        <a:rPr lang="fr-FR" sz="1400" dirty="0"/>
                        <a:t>istoire</a:t>
                      </a:r>
                      <a:r>
                        <a:rPr lang="fr-FR" sz="1600" dirty="0"/>
                        <a:t>-G</a:t>
                      </a:r>
                      <a:r>
                        <a:rPr lang="fr-FR" sz="1400" dirty="0"/>
                        <a:t>éographie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43992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E</a:t>
                      </a:r>
                      <a:r>
                        <a:rPr lang="fr-FR" sz="1400" dirty="0"/>
                        <a:t>nseignement</a:t>
                      </a:r>
                      <a:r>
                        <a:rPr lang="fr-FR" sz="1600" baseline="0" dirty="0"/>
                        <a:t> M</a:t>
                      </a:r>
                      <a:r>
                        <a:rPr lang="fr-FR" sz="1400" baseline="0" dirty="0"/>
                        <a:t>oral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et</a:t>
                      </a:r>
                      <a:r>
                        <a:rPr lang="fr-FR" sz="1600" baseline="0" dirty="0"/>
                        <a:t> C</a:t>
                      </a:r>
                      <a:r>
                        <a:rPr lang="fr-FR" sz="1400" baseline="0" dirty="0"/>
                        <a:t>ivique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0h30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0h30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47652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E</a:t>
                      </a:r>
                      <a:r>
                        <a:rPr lang="fr-FR" sz="1400" dirty="0"/>
                        <a:t>ducation</a:t>
                      </a:r>
                      <a:r>
                        <a:rPr lang="fr-FR" sz="1600" dirty="0"/>
                        <a:t> P</a:t>
                      </a:r>
                      <a:r>
                        <a:rPr lang="fr-FR" sz="1400" dirty="0"/>
                        <a:t>hysique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S</a:t>
                      </a:r>
                      <a:r>
                        <a:rPr lang="fr-FR" sz="1400" dirty="0"/>
                        <a:t>portive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357838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E</a:t>
                      </a:r>
                      <a:r>
                        <a:rPr lang="fr-FR" sz="1400" dirty="0"/>
                        <a:t>nseignement</a:t>
                      </a:r>
                      <a:r>
                        <a:rPr lang="fr-FR" sz="1600" dirty="0"/>
                        <a:t> S</a:t>
                      </a:r>
                      <a:r>
                        <a:rPr lang="fr-FR" sz="1400" dirty="0"/>
                        <a:t>cientifique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45043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A</a:t>
                      </a:r>
                      <a:r>
                        <a:rPr lang="fr-FR" sz="1400" dirty="0"/>
                        <a:t>ccompagnement</a:t>
                      </a:r>
                      <a:r>
                        <a:rPr lang="fr-FR" sz="1600" dirty="0"/>
                        <a:t> P</a:t>
                      </a:r>
                      <a:r>
                        <a:rPr lang="fr-FR" sz="1400" dirty="0"/>
                        <a:t>ersonnalisé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54h00</a:t>
                      </a:r>
                      <a:r>
                        <a:rPr lang="fr-FR" sz="1400" baseline="0" dirty="0"/>
                        <a:t> par an</a:t>
                      </a:r>
                      <a:endParaRPr lang="fr-FR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54h00</a:t>
                      </a:r>
                      <a:r>
                        <a:rPr lang="fr-FR" sz="1400" baseline="0" dirty="0"/>
                        <a:t> par an</a:t>
                      </a:r>
                      <a:endParaRPr lang="fr-FR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10522"/>
                  </a:ext>
                </a:extLst>
              </a:tr>
              <a:tr h="332576">
                <a:tc>
                  <a:txBody>
                    <a:bodyPr/>
                    <a:lstStyle/>
                    <a:p>
                      <a:r>
                        <a:rPr lang="fr-FR" sz="1600" dirty="0"/>
                        <a:t>A</a:t>
                      </a:r>
                      <a:r>
                        <a:rPr lang="fr-FR" sz="1400" dirty="0"/>
                        <a:t>ccompagnement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à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l’</a:t>
                      </a:r>
                      <a:r>
                        <a:rPr lang="fr-FR" sz="1600" dirty="0"/>
                        <a:t>o</a:t>
                      </a:r>
                      <a:r>
                        <a:rPr lang="fr-FR" sz="1400" dirty="0"/>
                        <a:t>rientation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022119"/>
                  </a:ext>
                </a:extLst>
              </a:tr>
              <a:tr h="350300">
                <a:tc>
                  <a:txBody>
                    <a:bodyPr/>
                    <a:lstStyle/>
                    <a:p>
                      <a:r>
                        <a:rPr lang="fr-FR" sz="1600" dirty="0"/>
                        <a:t>H</a:t>
                      </a:r>
                      <a:r>
                        <a:rPr lang="fr-FR" sz="1400" dirty="0"/>
                        <a:t>eures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de</a:t>
                      </a:r>
                      <a:r>
                        <a:rPr lang="fr-FR" sz="1600" dirty="0"/>
                        <a:t> V</a:t>
                      </a:r>
                      <a:r>
                        <a:rPr lang="fr-FR" sz="1400" dirty="0"/>
                        <a:t>ie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de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smtClean="0"/>
                        <a:t>C</a:t>
                      </a:r>
                      <a:r>
                        <a:rPr lang="fr-FR" sz="1400" baseline="0" dirty="0" smtClean="0"/>
                        <a:t>lasse par an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10h00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10h00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10013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317673" y="82493"/>
          <a:ext cx="5655252" cy="492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8329">
                  <a:extLst>
                    <a:ext uri="{9D8B030D-6E8A-4147-A177-3AD203B41FA5}">
                      <a16:colId xmlns:a16="http://schemas.microsoft.com/office/drawing/2014/main" val="3525303947"/>
                    </a:ext>
                  </a:extLst>
                </a:gridCol>
                <a:gridCol w="943944">
                  <a:extLst>
                    <a:ext uri="{9D8B030D-6E8A-4147-A177-3AD203B41FA5}">
                      <a16:colId xmlns:a16="http://schemas.microsoft.com/office/drawing/2014/main" val="277559013"/>
                    </a:ext>
                  </a:extLst>
                </a:gridCol>
                <a:gridCol w="902979">
                  <a:extLst>
                    <a:ext uri="{9D8B030D-6E8A-4147-A177-3AD203B41FA5}">
                      <a16:colId xmlns:a16="http://schemas.microsoft.com/office/drawing/2014/main" val="3580589613"/>
                    </a:ext>
                  </a:extLst>
                </a:gridCol>
              </a:tblGrid>
              <a:tr h="391539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>
                          <a:solidFill>
                            <a:schemeClr val="tx1"/>
                          </a:solidFill>
                        </a:rPr>
                        <a:t>Au choix </a:t>
                      </a: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tx1"/>
                          </a:solidFill>
                        </a:rPr>
                        <a:t>3 spécialités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</a:rPr>
                        <a:t>Au choix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</a:rPr>
                        <a:t>2 spécialités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58292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Enseignements de Spécialité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bg1"/>
                          </a:solidFill>
                        </a:rPr>
                        <a:t>Première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bg1"/>
                          </a:solidFill>
                        </a:rPr>
                        <a:t>Terminale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6010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i="1" dirty="0"/>
                        <a:t>A</a:t>
                      </a:r>
                      <a:r>
                        <a:rPr lang="fr-FR" sz="1400" i="1" dirty="0"/>
                        <a:t>rts : Cinéma et </a:t>
                      </a:r>
                      <a:r>
                        <a:rPr lang="fr-FR" sz="1600" i="1" dirty="0"/>
                        <a:t>A</a:t>
                      </a:r>
                      <a:r>
                        <a:rPr lang="fr-FR" sz="1400" i="1" dirty="0"/>
                        <a:t>udiovisuel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+mn-lt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89706"/>
                  </a:ext>
                </a:extLst>
              </a:tr>
              <a:tr h="542131">
                <a:tc>
                  <a:txBody>
                    <a:bodyPr/>
                    <a:lstStyle/>
                    <a:p>
                      <a:r>
                        <a:rPr lang="fr-FR" sz="1600" dirty="0"/>
                        <a:t>H</a:t>
                      </a:r>
                      <a:r>
                        <a:rPr lang="fr-FR" sz="1400" dirty="0"/>
                        <a:t>istoire</a:t>
                      </a:r>
                      <a:r>
                        <a:rPr lang="fr-FR" sz="1600" dirty="0"/>
                        <a:t>-G</a:t>
                      </a:r>
                      <a:r>
                        <a:rPr lang="fr-FR" sz="1400" dirty="0"/>
                        <a:t>éographie</a:t>
                      </a:r>
                      <a:r>
                        <a:rPr lang="fr-FR" sz="1600" baseline="0" dirty="0"/>
                        <a:t> - G</a:t>
                      </a:r>
                      <a:r>
                        <a:rPr lang="fr-FR" sz="1400" baseline="0" dirty="0"/>
                        <a:t>éopolitique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et</a:t>
                      </a:r>
                      <a:r>
                        <a:rPr lang="fr-FR" sz="1600" baseline="0" dirty="0"/>
                        <a:t> S</a:t>
                      </a:r>
                      <a:r>
                        <a:rPr lang="fr-FR" sz="1400" baseline="0" dirty="0"/>
                        <a:t>ciences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Politiques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+mn-lt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34206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H</a:t>
                      </a:r>
                      <a:r>
                        <a:rPr lang="fr-FR" sz="1400" dirty="0"/>
                        <a:t>umanités</a:t>
                      </a:r>
                      <a:r>
                        <a:rPr lang="fr-FR" sz="1600" dirty="0"/>
                        <a:t> - L</a:t>
                      </a:r>
                      <a:r>
                        <a:rPr lang="fr-FR" sz="1400" dirty="0"/>
                        <a:t>ittérature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 </a:t>
                      </a:r>
                      <a:r>
                        <a:rPr lang="fr-FR" sz="1600" dirty="0"/>
                        <a:t>P</a:t>
                      </a:r>
                      <a:r>
                        <a:rPr lang="fr-FR" sz="1400" dirty="0"/>
                        <a:t>hilosophie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92658"/>
                  </a:ext>
                </a:extLst>
              </a:tr>
              <a:tr h="933670">
                <a:tc>
                  <a:txBody>
                    <a:bodyPr/>
                    <a:lstStyle/>
                    <a:p>
                      <a:r>
                        <a:rPr lang="fr-FR" sz="1600" dirty="0"/>
                        <a:t>L</a:t>
                      </a:r>
                      <a:r>
                        <a:rPr lang="fr-FR" sz="1400" dirty="0"/>
                        <a:t>angues</a:t>
                      </a:r>
                      <a:r>
                        <a:rPr lang="fr-FR" sz="1600" dirty="0"/>
                        <a:t> -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L</a:t>
                      </a:r>
                      <a:r>
                        <a:rPr lang="fr-FR" sz="1400" dirty="0"/>
                        <a:t>ittératures</a:t>
                      </a:r>
                      <a:r>
                        <a:rPr lang="fr-FR" sz="1600" dirty="0"/>
                        <a:t> et C</a:t>
                      </a:r>
                      <a:r>
                        <a:rPr lang="fr-FR" sz="1400" dirty="0"/>
                        <a:t>ultures</a:t>
                      </a:r>
                      <a:r>
                        <a:rPr lang="fr-FR" sz="1600" dirty="0"/>
                        <a:t> E</a:t>
                      </a:r>
                      <a:r>
                        <a:rPr lang="fr-FR" sz="1400" dirty="0"/>
                        <a:t>trangères </a:t>
                      </a:r>
                      <a:r>
                        <a:rPr lang="fr-FR" sz="1200" dirty="0"/>
                        <a:t>Anglais-Espagnol-Allemand</a:t>
                      </a:r>
                    </a:p>
                    <a:p>
                      <a:r>
                        <a:rPr lang="fr-FR" sz="1400" dirty="0"/>
                        <a:t>Langues -</a:t>
                      </a:r>
                      <a:r>
                        <a:rPr lang="fr-FR" sz="1400" baseline="0" dirty="0"/>
                        <a:t> </a:t>
                      </a:r>
                      <a:r>
                        <a:rPr lang="fr-FR" sz="1400" dirty="0"/>
                        <a:t>Littératures et Cultures Etrangères Monde Contemporain</a:t>
                      </a:r>
                      <a:r>
                        <a:rPr lang="fr-FR" sz="1400" baseline="0" dirty="0"/>
                        <a:t> </a:t>
                      </a:r>
                      <a:r>
                        <a:rPr lang="fr-FR" sz="1200" baseline="0" dirty="0"/>
                        <a:t>Anglais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65006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L</a:t>
                      </a:r>
                      <a:r>
                        <a:rPr lang="fr-FR" sz="1400" dirty="0"/>
                        <a:t>ittérature</a:t>
                      </a:r>
                      <a:r>
                        <a:rPr lang="fr-FR" sz="1600" dirty="0"/>
                        <a:t> - L</a:t>
                      </a:r>
                      <a:r>
                        <a:rPr lang="fr-FR" sz="1400" dirty="0"/>
                        <a:t>angues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C</a:t>
                      </a:r>
                      <a:r>
                        <a:rPr lang="fr-FR" sz="1400" dirty="0"/>
                        <a:t>ultures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de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400" baseline="0" dirty="0"/>
                        <a:t>l’</a:t>
                      </a:r>
                      <a:r>
                        <a:rPr lang="fr-FR" sz="1600" baseline="0" dirty="0"/>
                        <a:t>A</a:t>
                      </a:r>
                      <a:r>
                        <a:rPr lang="fr-FR" sz="1400" baseline="0" dirty="0"/>
                        <a:t>ntiquité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7353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M</a:t>
                      </a:r>
                      <a:r>
                        <a:rPr lang="fr-FR" sz="1400" dirty="0"/>
                        <a:t>athématiques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67414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N</a:t>
                      </a:r>
                      <a:r>
                        <a:rPr lang="fr-FR" sz="1400" dirty="0"/>
                        <a:t>umérique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S</a:t>
                      </a:r>
                      <a:r>
                        <a:rPr lang="fr-FR" sz="1400" dirty="0"/>
                        <a:t>ciences</a:t>
                      </a:r>
                      <a:r>
                        <a:rPr lang="fr-FR" sz="1600" dirty="0"/>
                        <a:t> I</a:t>
                      </a:r>
                      <a:r>
                        <a:rPr lang="fr-FR" sz="1400" dirty="0"/>
                        <a:t>nformatiques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616025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P</a:t>
                      </a:r>
                      <a:r>
                        <a:rPr lang="fr-FR" sz="1400" dirty="0"/>
                        <a:t>hysique-</a:t>
                      </a:r>
                      <a:r>
                        <a:rPr lang="fr-FR" sz="1600" dirty="0"/>
                        <a:t>C</a:t>
                      </a:r>
                      <a:r>
                        <a:rPr lang="fr-FR" sz="1400" dirty="0"/>
                        <a:t>himie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0896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r>
                        <a:rPr lang="fr-FR" sz="1600" dirty="0"/>
                        <a:t>S</a:t>
                      </a:r>
                      <a:r>
                        <a:rPr lang="fr-FR" sz="1400" dirty="0"/>
                        <a:t>ciences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de la </a:t>
                      </a:r>
                      <a:r>
                        <a:rPr lang="fr-FR" sz="1600" dirty="0"/>
                        <a:t>V</a:t>
                      </a:r>
                      <a:r>
                        <a:rPr lang="fr-FR" sz="1400" dirty="0"/>
                        <a:t>ie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 de la </a:t>
                      </a:r>
                      <a:r>
                        <a:rPr lang="fr-FR" sz="1600" dirty="0"/>
                        <a:t>T</a:t>
                      </a:r>
                      <a:r>
                        <a:rPr lang="fr-FR" sz="1400" dirty="0"/>
                        <a:t>erre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751007"/>
                  </a:ext>
                </a:extLst>
              </a:tr>
              <a:tr h="352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S</a:t>
                      </a:r>
                      <a:r>
                        <a:rPr lang="fr-FR" sz="1400" dirty="0"/>
                        <a:t>ciences</a:t>
                      </a:r>
                      <a:r>
                        <a:rPr lang="fr-FR" sz="1600" dirty="0"/>
                        <a:t> E</a:t>
                      </a:r>
                      <a:r>
                        <a:rPr lang="fr-FR" sz="1400" dirty="0"/>
                        <a:t>conomiques</a:t>
                      </a:r>
                      <a:r>
                        <a:rPr lang="fr-FR" sz="1600" dirty="0"/>
                        <a:t> et S</a:t>
                      </a:r>
                      <a:r>
                        <a:rPr lang="fr-FR" sz="1400" dirty="0"/>
                        <a:t>ociales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06349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77339" y="4298316"/>
          <a:ext cx="5727725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092">
                  <a:extLst>
                    <a:ext uri="{9D8B030D-6E8A-4147-A177-3AD203B41FA5}">
                      <a16:colId xmlns:a16="http://schemas.microsoft.com/office/drawing/2014/main" val="2057792212"/>
                    </a:ext>
                  </a:extLst>
                </a:gridCol>
                <a:gridCol w="918044">
                  <a:extLst>
                    <a:ext uri="{9D8B030D-6E8A-4147-A177-3AD203B41FA5}">
                      <a16:colId xmlns:a16="http://schemas.microsoft.com/office/drawing/2014/main" val="1813771063"/>
                    </a:ext>
                  </a:extLst>
                </a:gridCol>
                <a:gridCol w="902589">
                  <a:extLst>
                    <a:ext uri="{9D8B030D-6E8A-4147-A177-3AD203B41FA5}">
                      <a16:colId xmlns:a16="http://schemas.microsoft.com/office/drawing/2014/main" val="2967355080"/>
                    </a:ext>
                  </a:extLst>
                </a:gridCol>
              </a:tblGrid>
              <a:tr h="32753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Enseignements Optionnels </a:t>
                      </a:r>
                      <a:r>
                        <a:rPr lang="fr-FR" sz="1200" dirty="0">
                          <a:solidFill>
                            <a:srgbClr val="C00000"/>
                          </a:solidFill>
                        </a:rPr>
                        <a:t>(1 au choix + LCA)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Première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Terminale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612033"/>
                  </a:ext>
                </a:extLst>
              </a:tr>
              <a:tr h="197494">
                <a:tc>
                  <a:txBody>
                    <a:bodyPr/>
                    <a:lstStyle/>
                    <a:p>
                      <a:r>
                        <a:rPr lang="fr-FR" sz="1600" dirty="0"/>
                        <a:t>I</a:t>
                      </a:r>
                      <a:r>
                        <a:rPr lang="fr-FR" sz="1400" dirty="0"/>
                        <a:t>talien</a:t>
                      </a:r>
                      <a:r>
                        <a:rPr lang="fr-FR" sz="1600" dirty="0"/>
                        <a:t> L</a:t>
                      </a:r>
                      <a:r>
                        <a:rPr lang="fr-FR" sz="1400" dirty="0"/>
                        <a:t>angue</a:t>
                      </a:r>
                      <a:r>
                        <a:rPr lang="fr-FR" sz="1600" dirty="0"/>
                        <a:t> V</a:t>
                      </a:r>
                      <a:r>
                        <a:rPr lang="fr-FR" sz="1400" dirty="0"/>
                        <a:t>ivante</a:t>
                      </a:r>
                      <a:r>
                        <a:rPr lang="fr-FR" sz="1600" dirty="0"/>
                        <a:t> 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81080"/>
                  </a:ext>
                </a:extLst>
              </a:tr>
              <a:tr h="198880">
                <a:tc>
                  <a:txBody>
                    <a:bodyPr/>
                    <a:lstStyle/>
                    <a:p>
                      <a:r>
                        <a:rPr lang="fr-FR" sz="1600" dirty="0"/>
                        <a:t>A</a:t>
                      </a:r>
                      <a:r>
                        <a:rPr lang="fr-FR" sz="1400" dirty="0"/>
                        <a:t>rts</a:t>
                      </a:r>
                      <a:r>
                        <a:rPr lang="fr-FR" sz="1600" dirty="0"/>
                        <a:t> : T</a:t>
                      </a:r>
                      <a:r>
                        <a:rPr lang="fr-FR" sz="1400" dirty="0"/>
                        <a:t>héâtre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259280"/>
                  </a:ext>
                </a:extLst>
              </a:tr>
              <a:tr h="282870">
                <a:tc>
                  <a:txBody>
                    <a:bodyPr/>
                    <a:lstStyle/>
                    <a:p>
                      <a:r>
                        <a:rPr lang="fr-FR" sz="1600" dirty="0"/>
                        <a:t>E</a:t>
                      </a:r>
                      <a:r>
                        <a:rPr lang="fr-FR" sz="1400" dirty="0"/>
                        <a:t>ducation</a:t>
                      </a:r>
                      <a:r>
                        <a:rPr lang="fr-FR" sz="1600" dirty="0"/>
                        <a:t> P</a:t>
                      </a:r>
                      <a:r>
                        <a:rPr lang="fr-FR" sz="1400" dirty="0"/>
                        <a:t>hysique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S</a:t>
                      </a:r>
                      <a:r>
                        <a:rPr lang="fr-FR" sz="1400" dirty="0"/>
                        <a:t>portive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69338"/>
                  </a:ext>
                </a:extLst>
              </a:tr>
              <a:tr h="185025">
                <a:tc>
                  <a:txBody>
                    <a:bodyPr/>
                    <a:lstStyle/>
                    <a:p>
                      <a:r>
                        <a:rPr lang="fr-FR" sz="1400" dirty="0"/>
                        <a:t>Langue et Culture de l’Antiquité : Latin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i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552935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r>
                        <a:rPr lang="fr-FR" sz="1400" dirty="0"/>
                        <a:t>Breton (filière bilingue)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131626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r>
                        <a:rPr lang="fr-FR" sz="1400" dirty="0"/>
                        <a:t>Section Européenne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26076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317673" y="5102254"/>
          <a:ext cx="493722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2095">
                  <a:extLst>
                    <a:ext uri="{9D8B030D-6E8A-4147-A177-3AD203B41FA5}">
                      <a16:colId xmlns:a16="http://schemas.microsoft.com/office/drawing/2014/main" val="3359245812"/>
                    </a:ext>
                  </a:extLst>
                </a:gridCol>
                <a:gridCol w="1015129">
                  <a:extLst>
                    <a:ext uri="{9D8B030D-6E8A-4147-A177-3AD203B41FA5}">
                      <a16:colId xmlns:a16="http://schemas.microsoft.com/office/drawing/2014/main" val="1723713573"/>
                    </a:ext>
                  </a:extLst>
                </a:gridCol>
              </a:tblGrid>
              <a:tr h="32753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Enseignements Optionnels </a:t>
                      </a:r>
                      <a:r>
                        <a:rPr lang="fr-FR" sz="1200" dirty="0">
                          <a:solidFill>
                            <a:srgbClr val="C00000"/>
                          </a:solidFill>
                        </a:rPr>
                        <a:t>(1 au choix)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Terminale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37321"/>
                  </a:ext>
                </a:extLst>
              </a:tr>
              <a:tr h="282870">
                <a:tc>
                  <a:txBody>
                    <a:bodyPr/>
                    <a:lstStyle/>
                    <a:p>
                      <a:r>
                        <a:rPr lang="fr-FR" sz="1600" dirty="0"/>
                        <a:t>M</a:t>
                      </a:r>
                      <a:r>
                        <a:rPr lang="fr-FR" sz="1400" dirty="0"/>
                        <a:t>athématiques</a:t>
                      </a:r>
                      <a:r>
                        <a:rPr lang="fr-FR" sz="1600" dirty="0"/>
                        <a:t> E</a:t>
                      </a:r>
                      <a:r>
                        <a:rPr lang="fr-FR" sz="1400" dirty="0"/>
                        <a:t>xpertes </a:t>
                      </a:r>
                      <a:r>
                        <a:rPr lang="fr-FR" sz="1000" dirty="0"/>
                        <a:t>(</a:t>
                      </a:r>
                      <a:r>
                        <a:rPr lang="fr-FR" sz="1000" b="1" u="sng" dirty="0"/>
                        <a:t>Si</a:t>
                      </a:r>
                      <a:r>
                        <a:rPr lang="fr-FR" sz="1000" b="1" u="sng" baseline="0" dirty="0"/>
                        <a:t> spécialité Mathématiques</a:t>
                      </a:r>
                      <a:r>
                        <a:rPr lang="fr-FR" sz="1000" baseline="0" dirty="0"/>
                        <a:t>)</a:t>
                      </a:r>
                      <a:endParaRPr lang="fr-FR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627840"/>
                  </a:ext>
                </a:extLst>
              </a:tr>
              <a:tr h="282870">
                <a:tc>
                  <a:txBody>
                    <a:bodyPr/>
                    <a:lstStyle/>
                    <a:p>
                      <a:r>
                        <a:rPr lang="fr-FR" sz="1600" dirty="0"/>
                        <a:t>M</a:t>
                      </a:r>
                      <a:r>
                        <a:rPr lang="fr-FR" sz="1400" dirty="0"/>
                        <a:t>athématiques</a:t>
                      </a:r>
                      <a:r>
                        <a:rPr lang="fr-FR" sz="1600" dirty="0"/>
                        <a:t> C</a:t>
                      </a:r>
                      <a:r>
                        <a:rPr lang="fr-FR" sz="1400" dirty="0"/>
                        <a:t>omplémentaires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190401"/>
                  </a:ext>
                </a:extLst>
              </a:tr>
              <a:tr h="318824">
                <a:tc>
                  <a:txBody>
                    <a:bodyPr/>
                    <a:lstStyle/>
                    <a:p>
                      <a:r>
                        <a:rPr lang="fr-FR" sz="1600" dirty="0"/>
                        <a:t>D</a:t>
                      </a:r>
                      <a:r>
                        <a:rPr lang="fr-FR" sz="1400" dirty="0"/>
                        <a:t>roit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et</a:t>
                      </a:r>
                      <a:r>
                        <a:rPr lang="fr-FR" sz="1600" dirty="0"/>
                        <a:t> G</a:t>
                      </a:r>
                      <a:r>
                        <a:rPr lang="fr-FR" sz="1400" dirty="0"/>
                        <a:t>rands</a:t>
                      </a:r>
                      <a:r>
                        <a:rPr lang="fr-FR" sz="1600" dirty="0"/>
                        <a:t> E</a:t>
                      </a:r>
                      <a:r>
                        <a:rPr lang="fr-FR" sz="1400" dirty="0"/>
                        <a:t>njeux</a:t>
                      </a:r>
                      <a:r>
                        <a:rPr lang="fr-FR" sz="1600" dirty="0"/>
                        <a:t> </a:t>
                      </a:r>
                      <a:r>
                        <a:rPr lang="fr-FR" sz="1400" dirty="0"/>
                        <a:t>du</a:t>
                      </a:r>
                      <a:r>
                        <a:rPr lang="fr-FR" sz="1600" dirty="0"/>
                        <a:t> M</a:t>
                      </a:r>
                      <a:r>
                        <a:rPr lang="fr-FR" sz="1400" dirty="0"/>
                        <a:t>onde</a:t>
                      </a:r>
                      <a:r>
                        <a:rPr lang="fr-FR" sz="1600" dirty="0"/>
                        <a:t> C</a:t>
                      </a:r>
                      <a:r>
                        <a:rPr lang="fr-FR" sz="1400" dirty="0"/>
                        <a:t>ontemporain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3h00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567474"/>
                  </a:ext>
                </a:extLst>
              </a:tr>
            </a:tbl>
          </a:graphicData>
        </a:graphic>
      </p:graphicFrame>
      <p:pic>
        <p:nvPicPr>
          <p:cNvPr id="9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716" y="6459108"/>
            <a:ext cx="781653" cy="398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020" y="6464623"/>
            <a:ext cx="418769" cy="40925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0450" y="6440058"/>
            <a:ext cx="456489" cy="45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37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995" y="111839"/>
            <a:ext cx="10515600" cy="558606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C00000"/>
                </a:solidFill>
              </a:rPr>
              <a:t>Baccalauréat 2022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642258" y="711337"/>
            <a:ext cx="9575074" cy="6270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600" dirty="0">
                <a:solidFill>
                  <a:schemeClr val="tx1"/>
                </a:solidFill>
              </a:rPr>
              <a:t>Epreuves anticipées ou terminales : 60 % de la note finale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135117" y="1471403"/>
            <a:ext cx="9938314" cy="214087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600" dirty="0">
                <a:solidFill>
                  <a:schemeClr val="tx1"/>
                </a:solidFill>
              </a:rPr>
              <a:t>1 épreuve anticipée de Français en 1</a:t>
            </a:r>
            <a:r>
              <a:rPr lang="fr-FR" sz="2600" baseline="30000" dirty="0">
                <a:solidFill>
                  <a:schemeClr val="tx1"/>
                </a:solidFill>
              </a:rPr>
              <a:t>ère</a:t>
            </a:r>
            <a:r>
              <a:rPr lang="fr-FR" sz="2600" dirty="0">
                <a:solidFill>
                  <a:schemeClr val="tx1"/>
                </a:solidFill>
              </a:rPr>
              <a:t> (écrit + oral = coefficient 10)</a:t>
            </a:r>
          </a:p>
          <a:p>
            <a:r>
              <a:rPr lang="fr-FR" sz="2600" dirty="0">
                <a:solidFill>
                  <a:schemeClr val="tx1"/>
                </a:solidFill>
              </a:rPr>
              <a:t>4 épreuves en classe de Terminale :</a:t>
            </a:r>
          </a:p>
          <a:p>
            <a:r>
              <a:rPr lang="fr-FR" sz="2600" dirty="0">
                <a:solidFill>
                  <a:schemeClr val="tx1"/>
                </a:solidFill>
              </a:rPr>
              <a:t>	Deux spécialités (coefficient 16 chacune)</a:t>
            </a:r>
          </a:p>
          <a:p>
            <a:r>
              <a:rPr lang="fr-FR" sz="2600" dirty="0">
                <a:solidFill>
                  <a:schemeClr val="tx1"/>
                </a:solidFill>
              </a:rPr>
              <a:t>	Philosophie (coefficient 8)</a:t>
            </a:r>
          </a:p>
          <a:p>
            <a:r>
              <a:rPr lang="fr-FR" sz="2600" dirty="0">
                <a:solidFill>
                  <a:schemeClr val="tx1"/>
                </a:solidFill>
              </a:rPr>
              <a:t>	Grand Oral (coefficient 10)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42258" y="3715150"/>
            <a:ext cx="9575074" cy="6270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600" dirty="0">
                <a:solidFill>
                  <a:schemeClr val="tx1"/>
                </a:solidFill>
              </a:rPr>
              <a:t>Part de contrôle continu (cycle terminal) : 40% de la note finale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135116" y="4464580"/>
            <a:ext cx="9938315" cy="186845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600" dirty="0">
                <a:solidFill>
                  <a:schemeClr val="tx1"/>
                </a:solidFill>
              </a:rPr>
              <a:t>5 disciplines du tronc commun qui ne font pas l’objet d’une épreuve terminale (coefficient 6 chacune : 3 en Première et 3 en Terminale)</a:t>
            </a:r>
          </a:p>
          <a:p>
            <a:r>
              <a:rPr lang="fr-FR" sz="2600" dirty="0">
                <a:solidFill>
                  <a:schemeClr val="tx1"/>
                </a:solidFill>
              </a:rPr>
              <a:t>Enseignement de spécialité abandonné en fin de Première (coefficient 8)</a:t>
            </a:r>
          </a:p>
          <a:p>
            <a:r>
              <a:rPr lang="fr-FR" sz="2600" dirty="0">
                <a:solidFill>
                  <a:schemeClr val="tx1"/>
                </a:solidFill>
              </a:rPr>
              <a:t>EMC (coefficient 2 : 1 en Première et 1 en Terminale)</a:t>
            </a:r>
          </a:p>
        </p:txBody>
      </p:sp>
      <p:pic>
        <p:nvPicPr>
          <p:cNvPr id="9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732" y="6333035"/>
            <a:ext cx="1028700" cy="52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438" y="5867089"/>
            <a:ext cx="934005" cy="93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7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517</TotalTime>
  <Words>509</Words>
  <Application>Microsoft Office PowerPoint</Application>
  <PresentationFormat>Grand écran</PresentationFormat>
  <Paragraphs>137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Tw Cen MT</vt:lpstr>
      <vt:lpstr>Tw Cen MT Condensed</vt:lpstr>
      <vt:lpstr>Wingdings 3</vt:lpstr>
      <vt:lpstr>Intégral</vt:lpstr>
      <vt:lpstr>Thème Office</vt:lpstr>
      <vt:lpstr>RÉUNION D’INFORMATION enseignements de spécialité Site internet : www.saint-francois-xavier.fr </vt:lpstr>
      <vt:lpstr>Etapes de l’orientation post-seconde</vt:lpstr>
      <vt:lpstr>Présentation PowerPoint</vt:lpstr>
      <vt:lpstr>Orientation : un accompagnement dans l’élaboration d’un parcours</vt:lpstr>
      <vt:lpstr>Présentation PowerPoint</vt:lpstr>
      <vt:lpstr>Présentation PowerPoint</vt:lpstr>
      <vt:lpstr>Présentation PowerPoint</vt:lpstr>
      <vt:lpstr>Classe de Première et Terminale Générales</vt:lpstr>
      <vt:lpstr>Baccalauréat 2022</vt:lpstr>
    </vt:vector>
  </TitlesOfParts>
  <Company>SFX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Morgane GUILLEMET</dc:creator>
  <cp:lastModifiedBy>Morgane GUILLEMET</cp:lastModifiedBy>
  <cp:revision>26</cp:revision>
  <dcterms:created xsi:type="dcterms:W3CDTF">2020-01-08T13:28:32Z</dcterms:created>
  <dcterms:modified xsi:type="dcterms:W3CDTF">2022-01-03T14:21:12Z</dcterms:modified>
</cp:coreProperties>
</file>