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</p:sldMasterIdLst>
  <p:notesMasterIdLst>
    <p:notesMasterId r:id="rId15"/>
  </p:notesMasterIdLst>
  <p:sldIdLst>
    <p:sldId id="258" r:id="rId3"/>
    <p:sldId id="273" r:id="rId4"/>
    <p:sldId id="303" r:id="rId5"/>
    <p:sldId id="289" r:id="rId6"/>
    <p:sldId id="301" r:id="rId7"/>
    <p:sldId id="283" r:id="rId8"/>
    <p:sldId id="266" r:id="rId9"/>
    <p:sldId id="267" r:id="rId10"/>
    <p:sldId id="268" r:id="rId11"/>
    <p:sldId id="279" r:id="rId12"/>
    <p:sldId id="295" r:id="rId13"/>
    <p:sldId id="297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061" autoAdjust="0"/>
  </p:normalViewPr>
  <p:slideViewPr>
    <p:cSldViewPr snapToGrid="0">
      <p:cViewPr varScale="1">
        <p:scale>
          <a:sx n="65" d="100"/>
          <a:sy n="65" d="100"/>
        </p:scale>
        <p:origin x="936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8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55AD2-F746-4958-B7DE-70080327BBE8}" type="datetimeFigureOut">
              <a:rPr lang="fr-FR" smtClean="0"/>
              <a:t>04/01/2022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83045-FEAF-458E-8A65-8A603277CB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4737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683045-FEAF-458E-8A65-8A603277CBFC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0531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683045-FEAF-458E-8A65-8A603277CBFC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8599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63BBFF-77C1-4BF1-A3B2-2505841100B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1/4/2022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4552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7D2069-43FA-49C5-9F0E-58E1EB237AE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CADE4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1/4/2022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CADE4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CADE4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CADE4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CADE4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2504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854CA-19F4-4771-B6A2-DA5C0742B22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CADE4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1/4/2022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CADE4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CADE4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CADE4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CADE4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0987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63BBFF-77C1-4BF1-A3B2-2505841100B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1/4/2022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89554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ED2BB1-BB31-4EB8-A961-18800A74EAA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CADE4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1/4/2022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CADE4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CADE4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CADE4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CADE4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38945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40B886-74BB-4D5E-9EA9-584482FE40E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CADE4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1/4/2022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CADE4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CADE4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CADE4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CADE4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82538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4CCD1-3502-4C30-947C-75FC8899200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CADE4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1/4/2022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CADE4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CADE4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CADE4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CADE4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26020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0B797A-E8AF-4231-9C64-308C5BB9ED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CADE4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1/4/2022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CADE4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CADE4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CADE4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CADE4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14819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B24146-07E2-48CA-8629-5887ED47FCD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CADE4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1/4/2022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CADE4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CADE4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CADE4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CADE4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12575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07E718-B4F0-433E-A285-0013249184C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CADE4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1/4/2022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CADE4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CADE4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CADE4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CADE4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31064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8E44C4-3D72-4D6E-86A4-F5491DC49E6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CADE4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1/4/2022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CADE4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CADE4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CADE4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CADE4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35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ED2BB1-BB31-4EB8-A961-18800A74EAA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CADE4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1/4/2022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CADE4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CADE4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CADE4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CADE4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18800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8EA14-E6AC-4B59-973C-7A06B0EDE3E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CADE4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1/4/2022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CADE4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CADE4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CADE4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CADE4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52106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7D2069-43FA-49C5-9F0E-58E1EB237AE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CADE4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1/4/2022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CADE4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CADE4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CADE4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CADE4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53278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854CA-19F4-4771-B6A2-DA5C0742B22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CADE4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1/4/2022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CADE4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CADE4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CADE4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CADE4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3528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40B886-74BB-4D5E-9EA9-584482FE40E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CADE4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1/4/2022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CADE4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CADE4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CADE4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CADE4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6450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4CCD1-3502-4C30-947C-75FC8899200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CADE4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1/4/2022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CADE4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CADE4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CADE4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CADE4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1387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0B797A-E8AF-4231-9C64-308C5BB9ED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CADE4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1/4/2022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CADE4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CADE4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CADE4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CADE4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2109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B24146-07E2-48CA-8629-5887ED47FCD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CADE4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1/4/2022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CADE4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CADE4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CADE4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CADE4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7121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07E718-B4F0-433E-A285-0013249184C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CADE4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1/4/2022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CADE4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CADE4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CADE4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CADE4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398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8E44C4-3D72-4D6E-86A4-F5491DC49E6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CADE4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1/4/2022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CADE4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CADE4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CADE4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CADE4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1245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8EA14-E6AC-4B59-973C-7A06B0EDE3E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CADE4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1/4/2022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CADE4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CADE4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CADE4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CADE4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6324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BB3B3F-C0CE-47CB-BCED-F49A710726F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CADE4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1/4/2022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CADE4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CADE4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CADE4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CADE4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8679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BB3B3F-C0CE-47CB-BCED-F49A710726F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CADE4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1/4/2022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CADE4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CADE4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CADE4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CADE4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213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IB - VICI 2022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09529" y="3869634"/>
            <a:ext cx="8975887" cy="2034777"/>
          </a:xfrm>
        </p:spPr>
        <p:txBody>
          <a:bodyPr>
            <a:normAutofit fontScale="70000" lnSpcReduction="20000"/>
          </a:bodyPr>
          <a:lstStyle/>
          <a:p>
            <a:endParaRPr lang="fr-FR" dirty="0"/>
          </a:p>
          <a:p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Vannes International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Catholic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Institute</a:t>
            </a:r>
          </a:p>
          <a:p>
            <a:endParaRPr lang="fr-FR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Double diplôme : International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Baccalaureate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Bac EN  </a:t>
            </a:r>
          </a:p>
        </p:txBody>
      </p:sp>
    </p:spTree>
    <p:extLst>
      <p:ext uri="{BB962C8B-B14F-4D97-AF65-F5344CB8AC3E}">
        <p14:creationId xmlns:p14="http://schemas.microsoft.com/office/powerpoint/2010/main" val="3181366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760" y="863025"/>
            <a:ext cx="11155680" cy="4545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7985" algn="just">
              <a:lnSpc>
                <a:spcPct val="103000"/>
              </a:lnSpc>
              <a:spcBef>
                <a:spcPts val="1335"/>
              </a:spcBef>
              <a:spcAft>
                <a:spcPts val="800"/>
              </a:spcAft>
            </a:pPr>
            <a:r>
              <a:rPr lang="fr-FR" sz="2000" b="1" u="sng" dirty="0">
                <a:solidFill>
                  <a:srgbClr val="61676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Spécificité :</a:t>
            </a:r>
            <a:r>
              <a:rPr lang="fr-FR" sz="2000" u="sng" dirty="0">
                <a:solidFill>
                  <a:srgbClr val="61676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marL="387985" algn="just">
              <a:lnSpc>
                <a:spcPct val="103000"/>
              </a:lnSpc>
              <a:spcBef>
                <a:spcPts val="1335"/>
              </a:spcBef>
              <a:spcAft>
                <a:spcPts val="800"/>
              </a:spcAft>
            </a:pPr>
            <a:r>
              <a:rPr lang="fr-FR" dirty="0">
                <a:solidFill>
                  <a:srgbClr val="2A272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double diplôme (IB et Education nationale) est rendu possible par des contenus de cours en partie communs entre l’Education Nationale et l’IB. </a:t>
            </a:r>
          </a:p>
          <a:p>
            <a:pPr marL="387985" algn="just">
              <a:lnSpc>
                <a:spcPct val="103000"/>
              </a:lnSpc>
              <a:spcBef>
                <a:spcPts val="1335"/>
              </a:spcBef>
              <a:spcAft>
                <a:spcPts val="800"/>
              </a:spcAft>
            </a:pPr>
            <a:r>
              <a:rPr lang="fr-FR" dirty="0">
                <a:solidFill>
                  <a:srgbClr val="2A272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 heures </a:t>
            </a:r>
            <a:r>
              <a:rPr lang="fr-FR" dirty="0" err="1">
                <a:solidFill>
                  <a:srgbClr val="2A272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spéciﬁques</a:t>
            </a:r>
            <a:r>
              <a:rPr lang="fr-FR" dirty="0">
                <a:solidFill>
                  <a:srgbClr val="2A272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IB viennent compléter l’emploi du temps : </a:t>
            </a:r>
          </a:p>
          <a:p>
            <a:pPr marL="673735" indent="-285750" algn="just">
              <a:lnSpc>
                <a:spcPct val="103000"/>
              </a:lnSpc>
              <a:spcBef>
                <a:spcPts val="1335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2A272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moyenne : 7 h/semaine,</a:t>
            </a:r>
          </a:p>
          <a:p>
            <a:pPr marL="673735" indent="-285750" algn="just">
              <a:lnSpc>
                <a:spcPct val="103000"/>
              </a:lnSpc>
              <a:spcBef>
                <a:spcPts val="1335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2A272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samedis matin sur 4,</a:t>
            </a:r>
          </a:p>
          <a:p>
            <a:pPr marL="673735" indent="-285750" algn="just">
              <a:lnSpc>
                <a:spcPct val="103000"/>
              </a:lnSpc>
              <a:spcBef>
                <a:spcPts val="1335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2A272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 sessions pendant les vacances scolaires, réparties sur les 2 ans :</a:t>
            </a:r>
          </a:p>
          <a:p>
            <a:pPr marL="387985" algn="just">
              <a:lnSpc>
                <a:spcPct val="103000"/>
              </a:lnSpc>
              <a:spcBef>
                <a:spcPts val="1335"/>
              </a:spcBef>
              <a:spcAft>
                <a:spcPts val="800"/>
              </a:spcAft>
            </a:pPr>
            <a:r>
              <a:rPr lang="fr-FR" dirty="0">
                <a:solidFill>
                  <a:srgbClr val="2A272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- </a:t>
            </a:r>
            <a:r>
              <a:rPr lang="fr-FR" sz="1600" dirty="0">
                <a:solidFill>
                  <a:srgbClr val="2A272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1</a:t>
            </a:r>
            <a:r>
              <a:rPr lang="fr-FR" sz="1600" baseline="30000" dirty="0">
                <a:solidFill>
                  <a:srgbClr val="2A272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ière</a:t>
            </a:r>
            <a:r>
              <a:rPr lang="fr-FR" sz="1600" dirty="0">
                <a:solidFill>
                  <a:srgbClr val="2A272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: la dernière semaine d’Août, 3 jours à la Toussaint et en Février, 5 jours à Pâques et quelques jours fin juin </a:t>
            </a:r>
          </a:p>
          <a:p>
            <a:pPr marL="387985" algn="just">
              <a:lnSpc>
                <a:spcPct val="103000"/>
              </a:lnSpc>
              <a:spcBef>
                <a:spcPts val="1335"/>
              </a:spcBef>
              <a:spcAft>
                <a:spcPts val="800"/>
              </a:spcAft>
            </a:pPr>
            <a:r>
              <a:rPr lang="fr-FR" sz="1600" dirty="0">
                <a:solidFill>
                  <a:srgbClr val="2A272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- en Terminale : la dernière semaine d’Août, 5 jours à la Toussaint et en Février.</a:t>
            </a:r>
          </a:p>
        </p:txBody>
      </p:sp>
    </p:spTree>
    <p:extLst>
      <p:ext uri="{BB962C8B-B14F-4D97-AF65-F5344CB8AC3E}">
        <p14:creationId xmlns:p14="http://schemas.microsoft.com/office/powerpoint/2010/main" val="280777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067344"/>
          </a:xfrm>
        </p:spPr>
        <p:txBody>
          <a:bodyPr/>
          <a:lstStyle/>
          <a:p>
            <a:pPr algn="ctr"/>
            <a:r>
              <a:rPr lang="fr-FR" dirty="0"/>
              <a:t>Soirée de fin de parcours – juin 2021</a:t>
            </a:r>
          </a:p>
        </p:txBody>
      </p:sp>
      <p:pic>
        <p:nvPicPr>
          <p:cNvPr id="5" name="Image 4" descr="Une image contenant herbe, personne, extérieur, posant&#10;&#10;Description générée automatiquement">
            <a:extLst>
              <a:ext uri="{FF2B5EF4-FFF2-40B4-BE49-F238E27FC236}">
                <a16:creationId xmlns:a16="http://schemas.microsoft.com/office/drawing/2014/main" id="{925637E8-B662-4C2E-B68A-12A23B1B1C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94" y="1386840"/>
            <a:ext cx="5891035" cy="4427481"/>
          </a:xfrm>
          <a:prstGeom prst="rect">
            <a:avLst/>
          </a:prstGeom>
        </p:spPr>
      </p:pic>
      <p:pic>
        <p:nvPicPr>
          <p:cNvPr id="7" name="Image 6" descr="Une image contenant herbe, personne, groupe, posant&#10;&#10;Description générée automatiquement">
            <a:extLst>
              <a:ext uri="{FF2B5EF4-FFF2-40B4-BE49-F238E27FC236}">
                <a16:creationId xmlns:a16="http://schemas.microsoft.com/office/drawing/2014/main" id="{C550F872-2AC0-4F39-B56A-7EEBA5BC8E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129" y="2202270"/>
            <a:ext cx="5880777" cy="441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378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60" y="3202569"/>
            <a:ext cx="3311189" cy="339367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002" y="3402336"/>
            <a:ext cx="4168780" cy="321349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062" y="215505"/>
            <a:ext cx="4164578" cy="3213495"/>
          </a:xfrm>
          <a:prstGeom prst="rect">
            <a:avLst/>
          </a:prstGeom>
        </p:spPr>
      </p:pic>
      <p:pic>
        <p:nvPicPr>
          <p:cNvPr id="14" name="Image 13" descr="Une image contenant plancher, intérieur, gens, table&#10;&#10;Description générée automatiquement">
            <a:extLst>
              <a:ext uri="{FF2B5EF4-FFF2-40B4-BE49-F238E27FC236}">
                <a16:creationId xmlns:a16="http://schemas.microsoft.com/office/drawing/2014/main" id="{8C6121E3-0DB9-4A50-961E-6B821D80EF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053" y="242169"/>
            <a:ext cx="4265241" cy="3198931"/>
          </a:xfrm>
          <a:prstGeom prst="rect">
            <a:avLst/>
          </a:prstGeom>
        </p:spPr>
      </p:pic>
      <p:pic>
        <p:nvPicPr>
          <p:cNvPr id="16" name="Image 15" descr="Une image contenant intérieur, plafond, cuisine, plancher&#10;&#10;Description générée automatiquement">
            <a:extLst>
              <a:ext uri="{FF2B5EF4-FFF2-40B4-BE49-F238E27FC236}">
                <a16:creationId xmlns:a16="http://schemas.microsoft.com/office/drawing/2014/main" id="{33F278B8-7BA1-421B-9753-085833CE784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60" y="203405"/>
            <a:ext cx="4265241" cy="3198931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A396E9DE-AC62-4BE9-9584-D066D6BE21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66609" y="3440082"/>
            <a:ext cx="4920378" cy="315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221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 descr="C:\Users\CHANTA~1\AppData\Local\Temp\VICI IB logo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057" y="1489165"/>
            <a:ext cx="7982636" cy="133746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8781160" y="6094194"/>
            <a:ext cx="28854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https://www.ec56.org/ib-vici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6A8EA25-09F7-4A6C-B852-EFD01B29C3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7910" y="3791680"/>
            <a:ext cx="5616929" cy="133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987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0CA403-9C5A-4DB8-ACD5-3831B784C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571" y="762000"/>
            <a:ext cx="9875520" cy="1652588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100" dirty="0"/>
              <a:t>En septembre 2021, plus de 5 400 établissements scolaires proposaient plus de 7400 programmes de l’IB dans 159 pays, à plus de 1,95 million d’élèves.</a:t>
            </a:r>
            <a:br>
              <a:rPr lang="fr-FR" b="1" dirty="0"/>
            </a:br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12C6C38-EACA-45ED-AED6-9D10FD1C8B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9327" y="2057400"/>
            <a:ext cx="9060008" cy="4038600"/>
          </a:xfr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3D5E8D1-317F-4127-9150-C47347F5A62D}"/>
              </a:ext>
            </a:extLst>
          </p:cNvPr>
          <p:cNvSpPr txBox="1"/>
          <p:nvPr/>
        </p:nvSpPr>
        <p:spPr>
          <a:xfrm>
            <a:off x="9365776" y="6187440"/>
            <a:ext cx="2549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©https://www.ibo.org/fr/</a:t>
            </a:r>
          </a:p>
        </p:txBody>
      </p:sp>
    </p:spTree>
    <p:extLst>
      <p:ext uri="{BB962C8B-B14F-4D97-AF65-F5344CB8AC3E}">
        <p14:creationId xmlns:p14="http://schemas.microsoft.com/office/powerpoint/2010/main" val="817893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Pourquoi faire le choix de l’IB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Résultats universitaires des élèves ayant suivi le Programme du diplôme et le programme A-</a:t>
            </a:r>
            <a:r>
              <a:rPr lang="fr-FR" b="1" dirty="0" err="1"/>
              <a:t>level</a:t>
            </a:r>
            <a:r>
              <a:rPr lang="fr-FR" b="1" dirty="0"/>
              <a:t> (Royaume-Uni)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Après </a:t>
            </a:r>
            <a:r>
              <a:rPr lang="en-US" dirty="0" err="1"/>
              <a:t>avoir</a:t>
            </a:r>
            <a:r>
              <a:rPr lang="en-US" dirty="0"/>
              <a:t> </a:t>
            </a:r>
            <a:r>
              <a:rPr lang="en-US" dirty="0" err="1"/>
              <a:t>tenu</a:t>
            </a:r>
            <a:r>
              <a:rPr lang="en-US" dirty="0"/>
              <a:t> </a:t>
            </a:r>
            <a:r>
              <a:rPr lang="en-US" dirty="0" err="1"/>
              <a:t>compte</a:t>
            </a:r>
            <a:r>
              <a:rPr lang="en-US" dirty="0"/>
              <a:t> des aptitudes </a:t>
            </a:r>
            <a:r>
              <a:rPr lang="en-US" dirty="0" err="1"/>
              <a:t>scolaires</a:t>
            </a:r>
            <a:r>
              <a:rPr lang="en-US" dirty="0"/>
              <a:t>, les </a:t>
            </a:r>
            <a:r>
              <a:rPr lang="en-US" dirty="0" err="1"/>
              <a:t>résultats</a:t>
            </a:r>
            <a:r>
              <a:rPr lang="en-US" dirty="0"/>
              <a:t> </a:t>
            </a:r>
            <a:r>
              <a:rPr lang="en-US" dirty="0" err="1"/>
              <a:t>ont</a:t>
            </a:r>
            <a:r>
              <a:rPr lang="en-US" dirty="0"/>
              <a:t> </a:t>
            </a:r>
            <a:r>
              <a:rPr lang="en-US" dirty="0" err="1"/>
              <a:t>montré</a:t>
            </a:r>
            <a:r>
              <a:rPr lang="en-US" dirty="0"/>
              <a:t> que la participation au </a:t>
            </a:r>
            <a:r>
              <a:rPr lang="en-US" dirty="0" err="1"/>
              <a:t>Programme</a:t>
            </a:r>
            <a:r>
              <a:rPr lang="en-US" dirty="0"/>
              <a:t> du </a:t>
            </a:r>
            <a:r>
              <a:rPr lang="en-US" dirty="0" err="1"/>
              <a:t>diplôme</a:t>
            </a:r>
            <a:r>
              <a:rPr lang="en-US" dirty="0"/>
              <a:t> </a:t>
            </a:r>
            <a:r>
              <a:rPr lang="en-US" dirty="0" err="1"/>
              <a:t>augmente</a:t>
            </a:r>
            <a:r>
              <a:rPr lang="en-US" dirty="0"/>
              <a:t> de 57 % la </a:t>
            </a:r>
            <a:r>
              <a:rPr lang="en-US" dirty="0" err="1"/>
              <a:t>probabilité</a:t>
            </a:r>
            <a:r>
              <a:rPr lang="en-US" dirty="0"/>
              <a:t> </a:t>
            </a:r>
            <a:r>
              <a:rPr lang="en-US" dirty="0" err="1"/>
              <a:t>d’intégrer</a:t>
            </a:r>
            <a:r>
              <a:rPr lang="en-US" dirty="0"/>
              <a:t> </a:t>
            </a:r>
            <a:r>
              <a:rPr lang="en-US" dirty="0" err="1"/>
              <a:t>l’une</a:t>
            </a:r>
            <a:r>
              <a:rPr lang="en-US" dirty="0"/>
              <a:t> des 20 </a:t>
            </a:r>
            <a:r>
              <a:rPr lang="en-US" dirty="0" err="1"/>
              <a:t>meilleures</a:t>
            </a:r>
            <a:r>
              <a:rPr lang="en-US" dirty="0"/>
              <a:t> </a:t>
            </a:r>
            <a:r>
              <a:rPr lang="en-US" dirty="0" err="1"/>
              <a:t>universités</a:t>
            </a:r>
            <a:endParaRPr lang="en-US" dirty="0"/>
          </a:p>
          <a:p>
            <a:r>
              <a:rPr lang="fr-FR" b="1" dirty="0"/>
              <a:t>L’influence du programme créativité, activité, service (CAS) (Monde)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fr-FR" b="1" dirty="0"/>
              <a:t>Qualités développées grâce au programme CAS – </a:t>
            </a:r>
            <a:r>
              <a:rPr lang="fr-FR" dirty="0"/>
              <a:t>Les anciens élèves comme les élèves actuels du Programme du diplôme ont indiqué que le programme CAS leur a permis de développer les quatre qualités suivantes : ils sont devenus davantage « communicatifs », « prêts à assumer de nouveaux rôles », « prêts à relever de nouveaux défis » et « collaboratifs ».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0192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7240" y="361405"/>
            <a:ext cx="7256417" cy="788126"/>
          </a:xfrm>
        </p:spPr>
        <p:txBody>
          <a:bodyPr/>
          <a:lstStyle/>
          <a:p>
            <a:r>
              <a:rPr lang="fr-FR" dirty="0"/>
              <a:t>Poursuite d’études à l’étranger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42109" y="1058090"/>
            <a:ext cx="1135815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University Lausanne : Social sciences 32/42  (3 subjects HL, math or natural sciences) 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University </a:t>
            </a:r>
            <a:r>
              <a:rPr lang="en-US" sz="2400" dirty="0" err="1"/>
              <a:t>Geneve</a:t>
            </a:r>
            <a:r>
              <a:rPr lang="en-US" sz="2400" dirty="0"/>
              <a:t> : </a:t>
            </a:r>
            <a:r>
              <a:rPr lang="fr-FR" sz="2400" dirty="0"/>
              <a:t>Pharmaceutical sciences 32-42</a:t>
            </a:r>
          </a:p>
          <a:p>
            <a:r>
              <a:rPr lang="en-US" sz="2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err="1"/>
              <a:t>University</a:t>
            </a:r>
            <a:r>
              <a:rPr lang="fr-FR" sz="2400" dirty="0"/>
              <a:t> Cambridge : </a:t>
            </a:r>
            <a:r>
              <a:rPr lang="fr-FR" sz="2400" dirty="0" err="1"/>
              <a:t>Economics</a:t>
            </a:r>
            <a:r>
              <a:rPr lang="fr-FR" sz="2400" dirty="0"/>
              <a:t> 40-42  (7 7 6 HL) </a:t>
            </a:r>
          </a:p>
          <a:p>
            <a:endParaRPr lang="fr-F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err="1"/>
              <a:t>Univertsity</a:t>
            </a:r>
            <a:r>
              <a:rPr lang="fr-FR" sz="2400" dirty="0"/>
              <a:t> Oxford : Computer sciences 27-30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Trinity </a:t>
            </a:r>
            <a:r>
              <a:rPr lang="fr-FR" sz="2400" dirty="0" err="1"/>
              <a:t>College</a:t>
            </a:r>
            <a:r>
              <a:rPr lang="fr-FR" sz="2400" dirty="0"/>
              <a:t> Dublin : 27 (</a:t>
            </a:r>
            <a:r>
              <a:rPr lang="en-US" sz="2400" dirty="0"/>
              <a:t> 5 5 5 HL, 4 4 4SL English, math and another language)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Concordia Montréal:  Liberal Arts 26/42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err="1"/>
              <a:t>Bischop</a:t>
            </a:r>
            <a:r>
              <a:rPr lang="fr-FR" sz="2400" dirty="0"/>
              <a:t> </a:t>
            </a:r>
            <a:r>
              <a:rPr lang="fr-FR" sz="2400" dirty="0" err="1"/>
              <a:t>University</a:t>
            </a:r>
            <a:r>
              <a:rPr lang="fr-FR" sz="2400" dirty="0"/>
              <a:t> Québec :30/42 (not bonus points)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err="1"/>
              <a:t>University</a:t>
            </a:r>
            <a:r>
              <a:rPr lang="fr-FR" sz="2400" dirty="0"/>
              <a:t> of Amsterdam : </a:t>
            </a:r>
            <a:r>
              <a:rPr lang="fr-FR" sz="2400" dirty="0" err="1"/>
              <a:t>Philosophy</a:t>
            </a:r>
            <a:r>
              <a:rPr lang="fr-FR" sz="2400" dirty="0"/>
              <a:t>, </a:t>
            </a:r>
            <a:r>
              <a:rPr lang="fr-FR" sz="2400" dirty="0" err="1"/>
              <a:t>Politics</a:t>
            </a:r>
            <a:r>
              <a:rPr lang="fr-FR" sz="2400" dirty="0"/>
              <a:t>, Law and </a:t>
            </a:r>
            <a:r>
              <a:rPr lang="fr-FR" sz="2400" dirty="0" err="1"/>
              <a:t>Economics</a:t>
            </a:r>
            <a:r>
              <a:rPr lang="fr-FR" sz="2400" dirty="0"/>
              <a:t>  34/42</a:t>
            </a:r>
          </a:p>
        </p:txBody>
      </p:sp>
    </p:spTree>
    <p:extLst>
      <p:ext uri="{BB962C8B-B14F-4D97-AF65-F5344CB8AC3E}">
        <p14:creationId xmlns:p14="http://schemas.microsoft.com/office/powerpoint/2010/main" val="2393786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RECONNAISSANCE  de l’IB </a:t>
            </a:r>
          </a:p>
        </p:txBody>
      </p:sp>
      <p:sp>
        <p:nvSpPr>
          <p:cNvPr id="5" name="Rectangle 4"/>
          <p:cNvSpPr/>
          <p:nvPr/>
        </p:nvSpPr>
        <p:spPr>
          <a:xfrm>
            <a:off x="1856096" y="2323581"/>
            <a:ext cx="7922085" cy="3786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900"/>
              </a:lnSpc>
              <a:spcAft>
                <a:spcPts val="0"/>
              </a:spcAft>
            </a:pPr>
            <a:r>
              <a:rPr lang="fr-FR" sz="1800" b="1" dirty="0">
                <a:solidFill>
                  <a:srgbClr val="004D42"/>
                </a:solidFill>
                <a:effectLst/>
                <a:latin typeface="Calibri" panose="020F0502020204030204" pitchFamily="34" charset="0"/>
              </a:rPr>
              <a:t>MISE EN VALEUR SUR PARCOURSUP</a:t>
            </a:r>
          </a:p>
          <a:p>
            <a:pPr algn="just">
              <a:lnSpc>
                <a:spcPts val="1900"/>
              </a:lnSpc>
              <a:spcAft>
                <a:spcPts val="0"/>
              </a:spcAft>
            </a:pPr>
            <a:endParaRPr lang="fr-FR" sz="2400" dirty="0">
              <a:effectLst/>
            </a:endParaRPr>
          </a:p>
          <a:p>
            <a:pPr marL="285750" indent="-285750" algn="just">
              <a:lnSpc>
                <a:spcPts val="1900"/>
              </a:lnSpc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Bulletins spécifiques IB (semestre)</a:t>
            </a:r>
          </a:p>
          <a:p>
            <a:pPr algn="just">
              <a:lnSpc>
                <a:spcPts val="1900"/>
              </a:lnSpc>
              <a:buFont typeface="Arial" panose="020B0604020202020204" pitchFamily="34" charset="0"/>
              <a:buChar char="•"/>
            </a:pPr>
            <a:endParaRPr lang="fr-FR" sz="1800" dirty="0">
              <a:solidFill>
                <a:srgbClr val="333333"/>
              </a:solidFill>
              <a:effectLst/>
              <a:latin typeface="Calibri" panose="020F0502020204030204" pitchFamily="34" charset="0"/>
            </a:endParaRPr>
          </a:p>
          <a:p>
            <a:pPr marL="285750" indent="-285750" algn="just">
              <a:lnSpc>
                <a:spcPts val="19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333333"/>
                </a:solidFill>
                <a:latin typeface="Calibri" panose="020F0502020204030204" pitchFamily="34" charset="0"/>
              </a:rPr>
              <a:t>Bulletins de l’éducation nationale : 1 ligne témoignant de l’IB, remplie par le professeur titulaire</a:t>
            </a:r>
          </a:p>
          <a:p>
            <a:pPr algn="just">
              <a:lnSpc>
                <a:spcPts val="1900"/>
              </a:lnSpc>
              <a:buFont typeface="Arial" panose="020B0604020202020204" pitchFamily="34" charset="0"/>
              <a:buChar char="•"/>
            </a:pPr>
            <a:endParaRPr lang="fr-FR" sz="1800" dirty="0">
              <a:solidFill>
                <a:srgbClr val="333333"/>
              </a:solidFill>
              <a:effectLst/>
              <a:latin typeface="Calibri" panose="020F0502020204030204" pitchFamily="34" charset="0"/>
            </a:endParaRPr>
          </a:p>
          <a:p>
            <a:pPr marL="285750" indent="-285750" algn="just">
              <a:lnSpc>
                <a:spcPts val="1900"/>
              </a:lnSpc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Mention par l'élève dans les rubriques « Ma scolarité », « Ouverture au     monde » et « Compétences » de son dossier </a:t>
            </a:r>
            <a:r>
              <a:rPr lang="fr-FR" sz="1800" dirty="0" err="1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Parcoursup</a:t>
            </a:r>
            <a:endParaRPr lang="fr-FR" sz="1800" dirty="0">
              <a:solidFill>
                <a:srgbClr val="333333"/>
              </a:solidFill>
              <a:effectLst/>
              <a:latin typeface="Calibri" panose="020F0502020204030204" pitchFamily="34" charset="0"/>
            </a:endParaRPr>
          </a:p>
          <a:p>
            <a:pPr algn="just">
              <a:lnSpc>
                <a:spcPts val="1900"/>
              </a:lnSpc>
            </a:pPr>
            <a:endParaRPr lang="fr-FR" sz="2400" dirty="0">
              <a:effectLst/>
            </a:endParaRPr>
          </a:p>
          <a:p>
            <a:pPr marL="285750" indent="-285750" algn="just">
              <a:lnSpc>
                <a:spcPts val="19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333333"/>
                </a:solidFill>
                <a:latin typeface="Calibri" panose="020F0502020204030204" pitchFamily="34" charset="0"/>
              </a:rPr>
              <a:t>Mention par l'élève dans son parcours personnel</a:t>
            </a:r>
          </a:p>
          <a:p>
            <a:pPr algn="just">
              <a:lnSpc>
                <a:spcPts val="1900"/>
              </a:lnSpc>
            </a:pPr>
            <a:endParaRPr lang="fr-FR" sz="2400" dirty="0"/>
          </a:p>
          <a:p>
            <a:pPr marL="285750" indent="-285750" algn="just">
              <a:lnSpc>
                <a:spcPts val="1900"/>
              </a:lnSpc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Mention par le chef d'établissement/professeur principal sur la fiche Avenir</a:t>
            </a:r>
          </a:p>
          <a:p>
            <a:pPr marL="342900" indent="-342900" algn="just">
              <a:lnSpc>
                <a:spcPts val="1900"/>
              </a:lnSpc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024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76104" y="1959428"/>
            <a:ext cx="8974182" cy="3183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 QUOI CONSISTE L’IB ?</a:t>
            </a:r>
            <a:endParaRPr lang="fr-F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 </a:t>
            </a:r>
            <a:r>
              <a:rPr lang="fr-FR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diplôme international, </a:t>
            </a: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reconnu partout dans le monde.</a:t>
            </a:r>
            <a:r>
              <a:rPr lang="fr-FR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fr-F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Une pédagogie </a:t>
            </a:r>
            <a:r>
              <a:rPr lang="fr-FR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participative, collaborative </a:t>
            </a: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 </a:t>
            </a:r>
            <a:r>
              <a:rPr lang="fr-FR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différenciée</a:t>
            </a: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rendant l’élève acteur de son parcours.</a:t>
            </a:r>
            <a:endParaRPr lang="fr-F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 enseignement </a:t>
            </a:r>
            <a:r>
              <a:rPr lang="fr-FR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partiellement en anglais.</a:t>
            </a: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lvl="0">
              <a:spcAft>
                <a:spcPts val="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programme du diplôme s’adresse aux élèves de Première et Terminale.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 est constitué :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D’un tronc commun (3 piliers)</a:t>
            </a:r>
            <a:endParaRPr lang="fr-F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6 matières (3 au niveau supérieur / 3 au niveau standard). </a:t>
            </a:r>
            <a:endParaRPr lang="fr-F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114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29098" y="733726"/>
            <a:ext cx="7036526" cy="4919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u="sng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tronc commun constitue le noyau du programme, il comporte :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théorie de la connaissance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(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TdC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</a:t>
            </a:r>
            <a:r>
              <a:rPr lang="fr-F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>
                <a:solidFill>
                  <a:srgbClr val="61676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qui permet de réfléchir sur la nature de la connaissance,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endParaRPr lang="fr-F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mémoire </a:t>
            </a:r>
            <a:r>
              <a:rPr lang="fr-FR" sz="2000" dirty="0">
                <a:solidFill>
                  <a:srgbClr val="61676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qui donne l’opportunité d’une recherche indépendante,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endParaRPr lang="fr-F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programme créativité, activité, service CAS </a:t>
            </a:r>
            <a:r>
              <a:rPr lang="fr-FR" sz="2000" dirty="0">
                <a:solidFill>
                  <a:srgbClr val="61676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qui intègre la réalisation d’un projet impliquant souvent un service communautaire.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endParaRPr lang="fr-F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Trois concepts qui encouragent à faire preuve </a:t>
            </a: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d’initiative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de </a:t>
            </a: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persévérance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à acquérir des compétences telles que la </a:t>
            </a: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collaboration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la </a:t>
            </a: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résolution de problèmes 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 la </a:t>
            </a: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prise de décisions.</a:t>
            </a:r>
            <a:endParaRPr lang="fr-FR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845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15291" y="152515"/>
            <a:ext cx="9339943" cy="6474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u="sng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 matières :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Trois des six matières doivent être étudiées au </a:t>
            </a:r>
            <a:r>
              <a:rPr lang="fr-FR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niveau supérieur </a:t>
            </a:r>
          </a:p>
          <a:p>
            <a:pPr lvl="0">
              <a:spcAft>
                <a:spcPts val="0"/>
              </a:spcAft>
            </a:pPr>
            <a:r>
              <a:rPr lang="fr-FR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(240 heures de cours/matière sur 2 ans),</a:t>
            </a:r>
            <a:endParaRPr lang="fr-F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Trois au </a:t>
            </a:r>
            <a:r>
              <a:rPr lang="fr-FR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niveau standard </a:t>
            </a:r>
          </a:p>
          <a:p>
            <a:pPr lvl="0">
              <a:spcAft>
                <a:spcPts val="0"/>
              </a:spcAft>
            </a:pPr>
            <a:r>
              <a:rPr lang="fr-FR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(150 heures de cours/matière sur 2 ans).</a:t>
            </a: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fr-F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fr-F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Block 1 : LANGUE A : littérature : </a:t>
            </a:r>
            <a:r>
              <a:rPr lang="fr-FR" u="sng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Français</a:t>
            </a: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fr-F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Block 2 : LANGUES d’acquisition : </a:t>
            </a:r>
            <a:r>
              <a:rPr lang="fr-FR" u="sng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Anglais (</a:t>
            </a: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niveau B2) </a:t>
            </a:r>
            <a:endParaRPr lang="fr-F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Block  3 : INDIVIDUS ET SOCIETES :</a:t>
            </a:r>
            <a:r>
              <a:rPr lang="fr-FR" u="sng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u="sng" dirty="0"/>
              <a:t>Histoire, Philosophie, Economie</a:t>
            </a:r>
            <a:endParaRPr lang="fr-FR" u="sng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Block  4 : SCIENCES :</a:t>
            </a:r>
            <a:r>
              <a:rPr lang="fr-FR" u="sng" dirty="0"/>
              <a:t> Biologie, </a:t>
            </a:r>
            <a:r>
              <a:rPr lang="fr-FR" u="sng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Chimie</a:t>
            </a: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et </a:t>
            </a:r>
            <a:r>
              <a:rPr lang="fr-FR" u="sng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Physique </a:t>
            </a: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fr-F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Block 5 </a:t>
            </a:r>
            <a:r>
              <a:rPr lang="fr-FR" u="sng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Mathématiques</a:t>
            </a: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fr-F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Block 6 : ARTS ou une autre matière des blocs 2, 3 ou 4.</a:t>
            </a:r>
          </a:p>
          <a:p>
            <a:pPr fontAlgn="base"/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(actuellement les 3 et 4 )</a:t>
            </a:r>
            <a:endParaRPr lang="fr-F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>
              <a:spcAft>
                <a:spcPts val="0"/>
              </a:spcAft>
            </a:pP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fr-F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RQ : L’enseignement d’une matière en anglais permet l’obtention d’un diplôme bilingue (histoire, économie, à venir théorie de la connaissance).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b="1" u="sng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Examen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 diplôme est obtenu avec  un minimum de 24 points sur 42 – les notes allant de 1 (éliminatoire) à 7 maximum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Les 6 matières sont  évaluées ainsi que le tronc commun qui donne des points de bonification.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410501"/>
      </p:ext>
    </p:extLst>
  </p:cSld>
  <p:clrMapOvr>
    <a:masterClrMapping/>
  </p:clrMapOvr>
</p:sld>
</file>

<file path=ppt/theme/theme1.xml><?xml version="1.0" encoding="utf-8"?>
<a:theme xmlns:a="http://schemas.openxmlformats.org/drawingml/2006/main" name="Base">
  <a:themeElements>
    <a:clrScheme name="Base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e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4_Base">
  <a:themeElements>
    <a:clrScheme name="Base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e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11278</TotalTime>
  <Words>827</Words>
  <Application>Microsoft Office PowerPoint</Application>
  <PresentationFormat>Grand écran</PresentationFormat>
  <Paragraphs>87</Paragraphs>
  <Slides>12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Corbel</vt:lpstr>
      <vt:lpstr>Symbol</vt:lpstr>
      <vt:lpstr>Times New Roman</vt:lpstr>
      <vt:lpstr>Wingdings</vt:lpstr>
      <vt:lpstr>Base</vt:lpstr>
      <vt:lpstr>4_Base</vt:lpstr>
      <vt:lpstr>IB - VICI 2022</vt:lpstr>
      <vt:lpstr>Présentation PowerPoint</vt:lpstr>
      <vt:lpstr>En septembre 2021, plus de 5 400 établissements scolaires proposaient plus de 7400 programmes de l’IB dans 159 pays, à plus de 1,95 million d’élèves. </vt:lpstr>
      <vt:lpstr>Pourquoi faire le choix de l’IB ?</vt:lpstr>
      <vt:lpstr>Poursuite d’études à l’étranger</vt:lpstr>
      <vt:lpstr>RECONNAISSANCE  de l’IB </vt:lpstr>
      <vt:lpstr>Présentation PowerPoint</vt:lpstr>
      <vt:lpstr>Présentation PowerPoint</vt:lpstr>
      <vt:lpstr>Présentation PowerPoint</vt:lpstr>
      <vt:lpstr>Présentation PowerPoint</vt:lpstr>
      <vt:lpstr>Soirée de fin de parcours – juin 2021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IB - VICI 2019</dc:title>
  <dc:creator>Chantal THOMAS</dc:creator>
  <cp:lastModifiedBy>Chantal Thomas</cp:lastModifiedBy>
  <cp:revision>91</cp:revision>
  <dcterms:created xsi:type="dcterms:W3CDTF">2019-01-13T20:33:02Z</dcterms:created>
  <dcterms:modified xsi:type="dcterms:W3CDTF">2022-01-04T10:43:41Z</dcterms:modified>
</cp:coreProperties>
</file>