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BB075-2F74-485A-8087-AF150CAB932B}"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D874A83A-B7D2-4645-9090-D5A896857278}">
      <dgm:prSet/>
      <dgm:spPr/>
      <dgm:t>
        <a:bodyPr/>
        <a:lstStyle/>
        <a:p>
          <a:r>
            <a:rPr lang="fr-FR" b="1" i="1"/>
            <a:t>Langues, littératures et civilisations étrangères (LLCE)</a:t>
          </a:r>
          <a:endParaRPr lang="en-US"/>
        </a:p>
      </dgm:t>
    </dgm:pt>
    <dgm:pt modelId="{C560A07C-AA1B-435D-A05C-3DD0A98FF8A2}" type="parTrans" cxnId="{1D7AE650-40A0-4C98-9681-A60D2A039DEF}">
      <dgm:prSet/>
      <dgm:spPr/>
      <dgm:t>
        <a:bodyPr/>
        <a:lstStyle/>
        <a:p>
          <a:endParaRPr lang="en-US"/>
        </a:p>
      </dgm:t>
    </dgm:pt>
    <dgm:pt modelId="{EEC57E56-B25E-4939-A619-58F71CE1DDEC}" type="sibTrans" cxnId="{1D7AE650-40A0-4C98-9681-A60D2A039DEF}">
      <dgm:prSet/>
      <dgm:spPr/>
      <dgm:t>
        <a:bodyPr/>
        <a:lstStyle/>
        <a:p>
          <a:endParaRPr lang="en-US"/>
        </a:p>
      </dgm:t>
    </dgm:pt>
    <dgm:pt modelId="{6CB1F1D9-873A-4703-8561-AFB440693F00}">
      <dgm:prSet/>
      <dgm:spPr/>
      <dgm:t>
        <a:bodyPr/>
        <a:lstStyle/>
        <a:p>
          <a:r>
            <a:rPr lang="fr-FR" b="1" i="1" dirty="0"/>
            <a:t>Anglais Monde contemporain (AMC)</a:t>
          </a:r>
          <a:endParaRPr lang="en-US" dirty="0"/>
        </a:p>
      </dgm:t>
    </dgm:pt>
    <dgm:pt modelId="{D3965F4D-3603-4475-A6FF-2491FE5CB0F7}" type="parTrans" cxnId="{419F2E22-EB8F-4047-89CB-5E0684801CE5}">
      <dgm:prSet/>
      <dgm:spPr/>
      <dgm:t>
        <a:bodyPr/>
        <a:lstStyle/>
        <a:p>
          <a:endParaRPr lang="en-US"/>
        </a:p>
      </dgm:t>
    </dgm:pt>
    <dgm:pt modelId="{04A16D54-9512-4629-A0D2-7794F3164022}" type="sibTrans" cxnId="{419F2E22-EB8F-4047-89CB-5E0684801CE5}">
      <dgm:prSet/>
      <dgm:spPr/>
      <dgm:t>
        <a:bodyPr/>
        <a:lstStyle/>
        <a:p>
          <a:endParaRPr lang="en-US"/>
        </a:p>
      </dgm:t>
    </dgm:pt>
    <dgm:pt modelId="{813E63B0-F134-4AA7-8D77-11AE41F51E47}" type="pres">
      <dgm:prSet presAssocID="{687BB075-2F74-485A-8087-AF150CAB932B}" presName="hierChild1" presStyleCnt="0">
        <dgm:presLayoutVars>
          <dgm:chPref val="1"/>
          <dgm:dir/>
          <dgm:animOne val="branch"/>
          <dgm:animLvl val="lvl"/>
          <dgm:resizeHandles/>
        </dgm:presLayoutVars>
      </dgm:prSet>
      <dgm:spPr/>
      <dgm:t>
        <a:bodyPr/>
        <a:lstStyle/>
        <a:p>
          <a:endParaRPr lang="fr-FR"/>
        </a:p>
      </dgm:t>
    </dgm:pt>
    <dgm:pt modelId="{AFB6BDD9-237C-45AA-B94E-F6EA354E5462}" type="pres">
      <dgm:prSet presAssocID="{D874A83A-B7D2-4645-9090-D5A896857278}" presName="hierRoot1" presStyleCnt="0"/>
      <dgm:spPr/>
    </dgm:pt>
    <dgm:pt modelId="{5314C058-E9CC-4F34-817C-2C07B5575BF0}" type="pres">
      <dgm:prSet presAssocID="{D874A83A-B7D2-4645-9090-D5A896857278}" presName="composite" presStyleCnt="0"/>
      <dgm:spPr/>
    </dgm:pt>
    <dgm:pt modelId="{C6D956DA-0775-4B82-A9C9-6580CE61767E}" type="pres">
      <dgm:prSet presAssocID="{D874A83A-B7D2-4645-9090-D5A896857278}" presName="background" presStyleLbl="node0" presStyleIdx="0" presStyleCnt="2"/>
      <dgm:spPr/>
    </dgm:pt>
    <dgm:pt modelId="{A8CF7204-94DF-44EA-9EC2-422800561D54}" type="pres">
      <dgm:prSet presAssocID="{D874A83A-B7D2-4645-9090-D5A896857278}" presName="text" presStyleLbl="fgAcc0" presStyleIdx="0" presStyleCnt="2">
        <dgm:presLayoutVars>
          <dgm:chPref val="3"/>
        </dgm:presLayoutVars>
      </dgm:prSet>
      <dgm:spPr/>
      <dgm:t>
        <a:bodyPr/>
        <a:lstStyle/>
        <a:p>
          <a:endParaRPr lang="fr-FR"/>
        </a:p>
      </dgm:t>
    </dgm:pt>
    <dgm:pt modelId="{465E74C4-326C-48E5-9C23-D30B7822E8FD}" type="pres">
      <dgm:prSet presAssocID="{D874A83A-B7D2-4645-9090-D5A896857278}" presName="hierChild2" presStyleCnt="0"/>
      <dgm:spPr/>
    </dgm:pt>
    <dgm:pt modelId="{48E9F682-FAB3-45BA-AF16-98827EAB4508}" type="pres">
      <dgm:prSet presAssocID="{6CB1F1D9-873A-4703-8561-AFB440693F00}" presName="hierRoot1" presStyleCnt="0"/>
      <dgm:spPr/>
    </dgm:pt>
    <dgm:pt modelId="{ADBE51E9-F5AE-49F2-B73F-F2BE94107456}" type="pres">
      <dgm:prSet presAssocID="{6CB1F1D9-873A-4703-8561-AFB440693F00}" presName="composite" presStyleCnt="0"/>
      <dgm:spPr/>
    </dgm:pt>
    <dgm:pt modelId="{6EF58860-75F8-4A04-99DA-79BE27B55BCC}" type="pres">
      <dgm:prSet presAssocID="{6CB1F1D9-873A-4703-8561-AFB440693F00}" presName="background" presStyleLbl="node0" presStyleIdx="1" presStyleCnt="2"/>
      <dgm:spPr/>
    </dgm:pt>
    <dgm:pt modelId="{8B3A7288-F1F8-4FE3-B54E-06BC243529AE}" type="pres">
      <dgm:prSet presAssocID="{6CB1F1D9-873A-4703-8561-AFB440693F00}" presName="text" presStyleLbl="fgAcc0" presStyleIdx="1" presStyleCnt="2">
        <dgm:presLayoutVars>
          <dgm:chPref val="3"/>
        </dgm:presLayoutVars>
      </dgm:prSet>
      <dgm:spPr/>
      <dgm:t>
        <a:bodyPr/>
        <a:lstStyle/>
        <a:p>
          <a:endParaRPr lang="fr-FR"/>
        </a:p>
      </dgm:t>
    </dgm:pt>
    <dgm:pt modelId="{499ECE69-616D-44D5-9A9B-CA3BCB8A5400}" type="pres">
      <dgm:prSet presAssocID="{6CB1F1D9-873A-4703-8561-AFB440693F00}" presName="hierChild2" presStyleCnt="0"/>
      <dgm:spPr/>
    </dgm:pt>
  </dgm:ptLst>
  <dgm:cxnLst>
    <dgm:cxn modelId="{419F2E22-EB8F-4047-89CB-5E0684801CE5}" srcId="{687BB075-2F74-485A-8087-AF150CAB932B}" destId="{6CB1F1D9-873A-4703-8561-AFB440693F00}" srcOrd="1" destOrd="0" parTransId="{D3965F4D-3603-4475-A6FF-2491FE5CB0F7}" sibTransId="{04A16D54-9512-4629-A0D2-7794F3164022}"/>
    <dgm:cxn modelId="{8C3C0159-2F81-42CD-A8FF-F06F39879E08}" type="presOf" srcId="{D874A83A-B7D2-4645-9090-D5A896857278}" destId="{A8CF7204-94DF-44EA-9EC2-422800561D54}" srcOrd="0" destOrd="0" presId="urn:microsoft.com/office/officeart/2005/8/layout/hierarchy1"/>
    <dgm:cxn modelId="{1D7AE650-40A0-4C98-9681-A60D2A039DEF}" srcId="{687BB075-2F74-485A-8087-AF150CAB932B}" destId="{D874A83A-B7D2-4645-9090-D5A896857278}" srcOrd="0" destOrd="0" parTransId="{C560A07C-AA1B-435D-A05C-3DD0A98FF8A2}" sibTransId="{EEC57E56-B25E-4939-A619-58F71CE1DDEC}"/>
    <dgm:cxn modelId="{F041D9D0-DBF1-44EE-92CA-69F86AA803E0}" type="presOf" srcId="{687BB075-2F74-485A-8087-AF150CAB932B}" destId="{813E63B0-F134-4AA7-8D77-11AE41F51E47}" srcOrd="0" destOrd="0" presId="urn:microsoft.com/office/officeart/2005/8/layout/hierarchy1"/>
    <dgm:cxn modelId="{BC3DE23E-2794-43A9-849D-159059DE31BD}" type="presOf" srcId="{6CB1F1D9-873A-4703-8561-AFB440693F00}" destId="{8B3A7288-F1F8-4FE3-B54E-06BC243529AE}" srcOrd="0" destOrd="0" presId="urn:microsoft.com/office/officeart/2005/8/layout/hierarchy1"/>
    <dgm:cxn modelId="{E68A4DDF-5895-4F5D-A192-72C1E49D96A2}" type="presParOf" srcId="{813E63B0-F134-4AA7-8D77-11AE41F51E47}" destId="{AFB6BDD9-237C-45AA-B94E-F6EA354E5462}" srcOrd="0" destOrd="0" presId="urn:microsoft.com/office/officeart/2005/8/layout/hierarchy1"/>
    <dgm:cxn modelId="{5C2E91F7-4285-45E9-908B-58D9C80A88BB}" type="presParOf" srcId="{AFB6BDD9-237C-45AA-B94E-F6EA354E5462}" destId="{5314C058-E9CC-4F34-817C-2C07B5575BF0}" srcOrd="0" destOrd="0" presId="urn:microsoft.com/office/officeart/2005/8/layout/hierarchy1"/>
    <dgm:cxn modelId="{4F327A8D-B0C4-40EE-9CF8-5AC6FD823CD8}" type="presParOf" srcId="{5314C058-E9CC-4F34-817C-2C07B5575BF0}" destId="{C6D956DA-0775-4B82-A9C9-6580CE61767E}" srcOrd="0" destOrd="0" presId="urn:microsoft.com/office/officeart/2005/8/layout/hierarchy1"/>
    <dgm:cxn modelId="{B2EA6D4E-BB1D-409A-8711-A23B9057F1E2}" type="presParOf" srcId="{5314C058-E9CC-4F34-817C-2C07B5575BF0}" destId="{A8CF7204-94DF-44EA-9EC2-422800561D54}" srcOrd="1" destOrd="0" presId="urn:microsoft.com/office/officeart/2005/8/layout/hierarchy1"/>
    <dgm:cxn modelId="{9DDCE9AC-215F-4D8E-8790-94E38B8FCC58}" type="presParOf" srcId="{AFB6BDD9-237C-45AA-B94E-F6EA354E5462}" destId="{465E74C4-326C-48E5-9C23-D30B7822E8FD}" srcOrd="1" destOrd="0" presId="urn:microsoft.com/office/officeart/2005/8/layout/hierarchy1"/>
    <dgm:cxn modelId="{9FCEFD10-42AC-459E-9DD4-0A4FB570C3E4}" type="presParOf" srcId="{813E63B0-F134-4AA7-8D77-11AE41F51E47}" destId="{48E9F682-FAB3-45BA-AF16-98827EAB4508}" srcOrd="1" destOrd="0" presId="urn:microsoft.com/office/officeart/2005/8/layout/hierarchy1"/>
    <dgm:cxn modelId="{5B87FB89-056F-4DA3-97A6-D6C376CA3E24}" type="presParOf" srcId="{48E9F682-FAB3-45BA-AF16-98827EAB4508}" destId="{ADBE51E9-F5AE-49F2-B73F-F2BE94107456}" srcOrd="0" destOrd="0" presId="urn:microsoft.com/office/officeart/2005/8/layout/hierarchy1"/>
    <dgm:cxn modelId="{6BCF326B-2D9E-479E-B223-E38659B65331}" type="presParOf" srcId="{ADBE51E9-F5AE-49F2-B73F-F2BE94107456}" destId="{6EF58860-75F8-4A04-99DA-79BE27B55BCC}" srcOrd="0" destOrd="0" presId="urn:microsoft.com/office/officeart/2005/8/layout/hierarchy1"/>
    <dgm:cxn modelId="{B28F9EE4-16BA-40EC-B76A-09D2DE74C3C7}" type="presParOf" srcId="{ADBE51E9-F5AE-49F2-B73F-F2BE94107456}" destId="{8B3A7288-F1F8-4FE3-B54E-06BC243529AE}" srcOrd="1" destOrd="0" presId="urn:microsoft.com/office/officeart/2005/8/layout/hierarchy1"/>
    <dgm:cxn modelId="{222A57F8-05C7-4BAD-89B8-D9F959260316}" type="presParOf" srcId="{48E9F682-FAB3-45BA-AF16-98827EAB4508}" destId="{499ECE69-616D-44D5-9A9B-CA3BCB8A54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56DA-0775-4B82-A9C9-6580CE61767E}">
      <dsp:nvSpPr>
        <dsp:cNvPr id="0" name=""/>
        <dsp:cNvSpPr/>
      </dsp:nvSpPr>
      <dsp:spPr>
        <a:xfrm>
          <a:off x="131700" y="1448"/>
          <a:ext cx="4429178" cy="28125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F7204-94DF-44EA-9EC2-422800561D54}">
      <dsp:nvSpPr>
        <dsp:cNvPr id="0" name=""/>
        <dsp:cNvSpPr/>
      </dsp:nvSpPr>
      <dsp:spPr>
        <a:xfrm>
          <a:off x="623831" y="468973"/>
          <a:ext cx="4429178" cy="281252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r-FR" sz="4100" b="1" i="1" kern="1200"/>
            <a:t>Langues, littératures et civilisations étrangères (LLCE)</a:t>
          </a:r>
          <a:endParaRPr lang="en-US" sz="4100" kern="1200"/>
        </a:p>
      </dsp:txBody>
      <dsp:txXfrm>
        <a:off x="706207" y="551349"/>
        <a:ext cx="4264426" cy="2647776"/>
      </dsp:txXfrm>
    </dsp:sp>
    <dsp:sp modelId="{6EF58860-75F8-4A04-99DA-79BE27B55BCC}">
      <dsp:nvSpPr>
        <dsp:cNvPr id="0" name=""/>
        <dsp:cNvSpPr/>
      </dsp:nvSpPr>
      <dsp:spPr>
        <a:xfrm>
          <a:off x="5545140" y="1448"/>
          <a:ext cx="4429178" cy="28125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A7288-F1F8-4FE3-B54E-06BC243529AE}">
      <dsp:nvSpPr>
        <dsp:cNvPr id="0" name=""/>
        <dsp:cNvSpPr/>
      </dsp:nvSpPr>
      <dsp:spPr>
        <a:xfrm>
          <a:off x="6037271" y="468973"/>
          <a:ext cx="4429178" cy="281252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r-FR" sz="4100" b="1" i="1" kern="1200" dirty="0"/>
            <a:t>Anglais Monde contemporain (AMC)</a:t>
          </a:r>
          <a:endParaRPr lang="en-US" sz="4100" kern="1200" dirty="0"/>
        </a:p>
      </dsp:txBody>
      <dsp:txXfrm>
        <a:off x="6119647" y="551349"/>
        <a:ext cx="4264426" cy="2647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E1031D90-2279-4176-8FFD-D0023736C94C}" type="datetimeFigureOut">
              <a:rPr lang="fr-FR" smtClean="0"/>
              <a:t>03/01/2022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71056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31D90-2279-4176-8FFD-D0023736C94C}" type="datetimeFigureOut">
              <a:rPr lang="fr-FR" smtClean="0"/>
              <a:t>03/01/2022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238612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31D90-2279-4176-8FFD-D0023736C94C}" type="datetimeFigureOut">
              <a:rPr lang="fr-FR" smtClean="0"/>
              <a:t>03/01/2022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120724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031D90-2279-4176-8FFD-D0023736C94C}" type="datetimeFigureOut">
              <a:rPr lang="fr-FR" smtClean="0"/>
              <a:t>03/01/2022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43479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1031D90-2279-4176-8FFD-D0023736C94C}" type="datetimeFigureOut">
              <a:rPr lang="fr-FR" smtClean="0"/>
              <a:t>03/01/2022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82099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1031D90-2279-4176-8FFD-D0023736C94C}" type="datetimeFigureOut">
              <a:rPr lang="fr-FR" smtClean="0"/>
              <a:t>03/01/2022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362505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1031D90-2279-4176-8FFD-D0023736C94C}" type="datetimeFigureOut">
              <a:rPr lang="fr-FR" smtClean="0"/>
              <a:t>03/01/2022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384687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1031D90-2279-4176-8FFD-D0023736C94C}" type="datetimeFigureOut">
              <a:rPr lang="fr-FR" smtClean="0"/>
              <a:t>03/01/2022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401203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031D90-2279-4176-8FFD-D0023736C94C}" type="datetimeFigureOut">
              <a:rPr lang="fr-FR" smtClean="0"/>
              <a:t>03/01/2022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91846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1031D90-2279-4176-8FFD-D0023736C94C}" type="datetimeFigureOut">
              <a:rPr lang="fr-FR" smtClean="0"/>
              <a:t>03/01/2022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301271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1031D90-2279-4176-8FFD-D0023736C94C}" type="datetimeFigureOut">
              <a:rPr lang="fr-FR" smtClean="0"/>
              <a:t>03/01/2022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9222C6-3715-45A0-B8B5-6B95ED92FFBD}" type="slidenum">
              <a:rPr lang="fr-FR" smtClean="0"/>
              <a:t>‹N°›</a:t>
            </a:fld>
            <a:endParaRPr lang="fr-FR"/>
          </a:p>
        </p:txBody>
      </p:sp>
    </p:spTree>
    <p:extLst>
      <p:ext uri="{BB962C8B-B14F-4D97-AF65-F5344CB8AC3E}">
        <p14:creationId xmlns:p14="http://schemas.microsoft.com/office/powerpoint/2010/main" val="71690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31D90-2279-4176-8FFD-D0023736C94C}" type="datetimeFigureOut">
              <a:rPr lang="fr-FR" smtClean="0"/>
              <a:t>03/01/2022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22C6-3715-45A0-B8B5-6B95ED92FFBD}" type="slidenum">
              <a:rPr lang="fr-FR" smtClean="0"/>
              <a:t>‹N°›</a:t>
            </a:fld>
            <a:endParaRPr lang="fr-FR"/>
          </a:p>
        </p:txBody>
      </p:sp>
    </p:spTree>
    <p:extLst>
      <p:ext uri="{BB962C8B-B14F-4D97-AF65-F5344CB8AC3E}">
        <p14:creationId xmlns:p14="http://schemas.microsoft.com/office/powerpoint/2010/main" val="417670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bfd.co.nz/2019/10/the-coulds-of-settled-science/" TargetMode="Externa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hyperlink" Target="https://www.flickr.com/photos/inkflip/6383917241"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ommonwealth_realm" TargetMode="Externa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hyperlink" Target="https://creativecommons.org/licenses/by-sa/3.0/" TargetMode="External"/><Relationship Id="rId5" Type="http://schemas.openxmlformats.org/officeDocument/2006/relationships/hyperlink" Target="https://linkyou.blog/what-the-english-speaking-world-has-done-for-us/"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oe-Land:_The_Hallowed_Haunts_of_Edgar_Allan_Poe" TargetMode="External"/><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Moon_Palace" TargetMode="Externa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vote-generic-2016-america-campaign-1286584/" TargetMode="External"/><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hyperlink" Target="http://carstenknoch.com/2013/08/homeland-surveillance/"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795342" y="637953"/>
            <a:ext cx="8272458" cy="3189507"/>
          </a:xfrm>
        </p:spPr>
        <p:txBody>
          <a:bodyPr>
            <a:normAutofit/>
          </a:bodyPr>
          <a:lstStyle/>
          <a:p>
            <a:pPr algn="l"/>
            <a:r>
              <a:rPr lang="fr-FR" sz="6200">
                <a:solidFill>
                  <a:srgbClr val="FFFFFF"/>
                </a:solidFill>
                <a:latin typeface="Britannic Bold" panose="020B0903060703020204" pitchFamily="34" charset="0"/>
              </a:rPr>
              <a:t>ENSEIGNEMENTS DE SPECIALITE</a:t>
            </a:r>
            <a:br>
              <a:rPr lang="fr-FR" sz="6200">
                <a:solidFill>
                  <a:srgbClr val="FFFFFF"/>
                </a:solidFill>
                <a:latin typeface="Britannic Bold" panose="020B0903060703020204" pitchFamily="34" charset="0"/>
              </a:rPr>
            </a:br>
            <a:r>
              <a:rPr lang="fr-FR" sz="6200">
                <a:solidFill>
                  <a:srgbClr val="FFFFFF"/>
                </a:solidFill>
                <a:latin typeface="Britannic Bold" panose="020B0903060703020204" pitchFamily="34" charset="0"/>
              </a:rPr>
              <a:t>ANGLAIS  LLCE &amp; AMC</a:t>
            </a:r>
          </a:p>
        </p:txBody>
      </p:sp>
      <p:sp>
        <p:nvSpPr>
          <p:cNvPr id="34"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69091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83188" y="987425"/>
            <a:ext cx="6172200" cy="4881563"/>
          </a:xfrm>
        </p:spPr>
        <p:txBody>
          <a:bodyPr>
            <a:normAutofit fontScale="55000" lnSpcReduction="20000"/>
          </a:bodyPr>
          <a:lstStyle/>
          <a:p>
            <a:r>
              <a:rPr lang="fr-FR" sz="5800" dirty="0">
                <a:latin typeface="Britannic Bold" panose="020B0903060703020204" pitchFamily="34" charset="0"/>
              </a:rPr>
              <a:t>T</a:t>
            </a:r>
            <a:r>
              <a:rPr lang="fr-FR" sz="5800" dirty="0" smtClean="0">
                <a:latin typeface="Britannic Bold" panose="020B0903060703020204" pitchFamily="34" charset="0"/>
              </a:rPr>
              <a:t>erminale</a:t>
            </a:r>
            <a:endParaRPr lang="fr-FR" sz="5800" dirty="0">
              <a:latin typeface="Britannic Bold" panose="020B0903060703020204" pitchFamily="34" charset="0"/>
            </a:endParaRPr>
          </a:p>
          <a:p>
            <a:r>
              <a:rPr lang="fr-FR" sz="3400" b="1" dirty="0"/>
              <a:t>FAIRE SOCIETE</a:t>
            </a:r>
          </a:p>
          <a:p>
            <a:pPr marL="0" indent="0">
              <a:buNone/>
            </a:pPr>
            <a:r>
              <a:rPr lang="fr-FR" sz="2900" dirty="0"/>
              <a:t>Unité et pluralité</a:t>
            </a:r>
          </a:p>
          <a:p>
            <a:pPr marL="0" indent="0">
              <a:buNone/>
            </a:pPr>
            <a:r>
              <a:rPr lang="fr-FR" sz="2900" dirty="0"/>
              <a:t>Libertés publiques et libertés individuelles</a:t>
            </a:r>
          </a:p>
          <a:p>
            <a:pPr marL="0" indent="0">
              <a:buNone/>
            </a:pPr>
            <a:r>
              <a:rPr lang="fr-FR" sz="2900" dirty="0"/>
              <a:t>Egalités et inégalités</a:t>
            </a:r>
          </a:p>
          <a:p>
            <a:pPr marL="0" indent="0">
              <a:buNone/>
            </a:pPr>
            <a:endParaRPr lang="fr-FR" sz="2900" dirty="0"/>
          </a:p>
          <a:p>
            <a:r>
              <a:rPr lang="fr-FR" sz="3300" b="1" dirty="0"/>
              <a:t>ENVIRONNEMENTS EN MUTATION</a:t>
            </a:r>
          </a:p>
          <a:p>
            <a:pPr marL="0" indent="0">
              <a:buNone/>
            </a:pPr>
            <a:r>
              <a:rPr lang="fr-FR" sz="2900" dirty="0"/>
              <a:t>Frontière et espace</a:t>
            </a:r>
          </a:p>
          <a:p>
            <a:pPr marL="0" indent="0">
              <a:buNone/>
            </a:pPr>
            <a:r>
              <a:rPr lang="fr-FR" sz="2900" dirty="0"/>
              <a:t>De la protection de la nature à la transition écologique</a:t>
            </a:r>
          </a:p>
          <a:p>
            <a:pPr marL="0" indent="0">
              <a:buNone/>
            </a:pPr>
            <a:r>
              <a:rPr lang="fr-FR" sz="2900" dirty="0"/>
              <a:t>Repenser la ville</a:t>
            </a:r>
          </a:p>
          <a:p>
            <a:pPr marL="0" indent="0">
              <a:buNone/>
            </a:pPr>
            <a:endParaRPr lang="fr-FR" sz="2900" dirty="0"/>
          </a:p>
          <a:p>
            <a:r>
              <a:rPr lang="fr-FR" b="1" dirty="0"/>
              <a:t>RELATION AU MONDE</a:t>
            </a:r>
          </a:p>
          <a:p>
            <a:pPr marL="0" indent="0">
              <a:buNone/>
            </a:pPr>
            <a:r>
              <a:rPr lang="fr-FR" sz="2900" dirty="0"/>
              <a:t>Puissance et influence</a:t>
            </a:r>
          </a:p>
          <a:p>
            <a:pPr marL="0" indent="0">
              <a:buNone/>
            </a:pPr>
            <a:r>
              <a:rPr lang="fr-FR" sz="2900" dirty="0"/>
              <a:t>Rivalités et interdépendances</a:t>
            </a:r>
          </a:p>
          <a:p>
            <a:pPr marL="0" indent="0">
              <a:buNone/>
            </a:pPr>
            <a:r>
              <a:rPr lang="fr-FR" sz="2900" dirty="0"/>
              <a:t>Héritage commun et diversité</a:t>
            </a:r>
          </a:p>
        </p:txBody>
      </p:sp>
      <p:pic>
        <p:nvPicPr>
          <p:cNvPr id="11" name="Image 10" descr="Une image contenant texte, vert&#10;&#10;Description générée automatiquement">
            <a:extLst>
              <a:ext uri="{FF2B5EF4-FFF2-40B4-BE49-F238E27FC236}">
                <a16:creationId xmlns:a16="http://schemas.microsoft.com/office/drawing/2014/main" id="{0FB2854D-F4E7-4A66-A1B4-B7F61CAAD3D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375854" y="2281562"/>
            <a:ext cx="2880000" cy="3840000"/>
          </a:xfrm>
          <a:prstGeom prst="rect">
            <a:avLst/>
          </a:prstGeom>
        </p:spPr>
      </p:pic>
      <p:pic>
        <p:nvPicPr>
          <p:cNvPr id="14" name="Image 13" descr="Une image contenant ciel, extérieur, montagne, autoroute&#10;&#10;Description générée automatiquement">
            <a:extLst>
              <a:ext uri="{FF2B5EF4-FFF2-40B4-BE49-F238E27FC236}">
                <a16:creationId xmlns:a16="http://schemas.microsoft.com/office/drawing/2014/main" id="{EBE47039-EBAB-4144-98EF-551A95F93F9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401692" y="240274"/>
            <a:ext cx="2556000" cy="1917000"/>
          </a:xfrm>
          <a:prstGeom prst="rect">
            <a:avLst/>
          </a:prstGeom>
        </p:spPr>
      </p:pic>
    </p:spTree>
    <p:extLst>
      <p:ext uri="{BB962C8B-B14F-4D97-AF65-F5344CB8AC3E}">
        <p14:creationId xmlns:p14="http://schemas.microsoft.com/office/powerpoint/2010/main" val="3290528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au 1"/>
          <p:cNvGraphicFramePr>
            <a:graphicFrameLocks noGrp="1"/>
          </p:cNvGraphicFramePr>
          <p:nvPr>
            <p:extLst>
              <p:ext uri="{D42A27DB-BD31-4B8C-83A1-F6EECF244321}">
                <p14:modId xmlns:p14="http://schemas.microsoft.com/office/powerpoint/2010/main" val="4292163767"/>
              </p:ext>
            </p:extLst>
          </p:nvPr>
        </p:nvGraphicFramePr>
        <p:xfrm>
          <a:off x="457200" y="869971"/>
          <a:ext cx="11277601" cy="5118059"/>
        </p:xfrm>
        <a:graphic>
          <a:graphicData uri="http://schemas.openxmlformats.org/drawingml/2006/table">
            <a:tbl>
              <a:tblPr firstRow="1" bandRow="1">
                <a:tableStyleId>{5C22544A-7EE6-4342-B048-85BDC9FD1C3A}</a:tableStyleId>
              </a:tblPr>
              <a:tblGrid>
                <a:gridCol w="5708666">
                  <a:extLst>
                    <a:ext uri="{9D8B030D-6E8A-4147-A177-3AD203B41FA5}">
                      <a16:colId xmlns:a16="http://schemas.microsoft.com/office/drawing/2014/main" val="3510534323"/>
                    </a:ext>
                  </a:extLst>
                </a:gridCol>
                <a:gridCol w="5568935">
                  <a:extLst>
                    <a:ext uri="{9D8B030D-6E8A-4147-A177-3AD203B41FA5}">
                      <a16:colId xmlns:a16="http://schemas.microsoft.com/office/drawing/2014/main" val="1993017938"/>
                    </a:ext>
                  </a:extLst>
                </a:gridCol>
              </a:tblGrid>
              <a:tr h="712719">
                <a:tc gridSpan="2">
                  <a:txBody>
                    <a:bodyPr/>
                    <a:lstStyle/>
                    <a:p>
                      <a:endParaRPr lang="fr-FR" sz="1800"/>
                    </a:p>
                    <a:p>
                      <a:pPr algn="ctr"/>
                      <a:r>
                        <a:rPr lang="fr-FR" sz="2000"/>
                        <a:t>Quels types d’activités en LLCE? </a:t>
                      </a:r>
                    </a:p>
                  </a:txBody>
                  <a:tcPr marL="92162" marR="92162" marT="46081" marB="46081"/>
                </a:tc>
                <a:tc hMerge="1">
                  <a:txBody>
                    <a:bodyPr/>
                    <a:lstStyle/>
                    <a:p>
                      <a:endParaRPr lang="fr-FR" dirty="0"/>
                    </a:p>
                  </a:txBody>
                  <a:tcPr/>
                </a:tc>
                <a:extLst>
                  <a:ext uri="{0D108BD9-81ED-4DB2-BD59-A6C34878D82A}">
                    <a16:rowId xmlns:a16="http://schemas.microsoft.com/office/drawing/2014/main" val="1257021038"/>
                  </a:ext>
                </a:extLst>
              </a:tr>
              <a:tr h="2064427">
                <a:tc>
                  <a:txBody>
                    <a:bodyPr/>
                    <a:lstStyle/>
                    <a:p>
                      <a:pPr algn="l"/>
                      <a:r>
                        <a:rPr lang="fr-FR" sz="1800" b="1"/>
                        <a:t>PARLER</a:t>
                      </a:r>
                      <a:r>
                        <a:rPr lang="fr-FR" sz="1800"/>
                        <a:t/>
                      </a:r>
                      <a:br>
                        <a:rPr lang="fr-FR" sz="1800"/>
                      </a:br>
                      <a:r>
                        <a:rPr lang="fr-FR" sz="1800"/>
                        <a:t>Prendre la parole de façon spontanée ou préparée devant la classe ou en petits groupes</a:t>
                      </a:r>
                      <a:br>
                        <a:rPr lang="fr-FR" sz="1800"/>
                      </a:br>
                      <a:r>
                        <a:rPr lang="fr-FR" sz="1800"/>
                        <a:t>Interpréter un texte théâtral, faire une interview, mener une table ronde</a:t>
                      </a:r>
                    </a:p>
                    <a:p>
                      <a:endParaRPr lang="fr-FR" sz="1800"/>
                    </a:p>
                  </a:txBody>
                  <a:tcPr marL="92162" marR="92162" marT="46081" marB="46081"/>
                </a:tc>
                <a:tc>
                  <a:txBody>
                    <a:bodyPr/>
                    <a:lstStyle/>
                    <a:p>
                      <a:pPr fontAlgn="base"/>
                      <a:r>
                        <a:rPr lang="fr-FR" sz="1800" b="1" i="0" kern="1200">
                          <a:solidFill>
                            <a:schemeClr val="dk1"/>
                          </a:solidFill>
                          <a:effectLst/>
                          <a:latin typeface="+mn-lt"/>
                          <a:ea typeface="+mn-ea"/>
                          <a:cs typeface="+mn-cs"/>
                        </a:rPr>
                        <a:t>ECOUTER</a:t>
                      </a:r>
                    </a:p>
                    <a:p>
                      <a:pPr fontAlgn="base"/>
                      <a:r>
                        <a:rPr lang="fr-FR" sz="1800" b="0" i="0" kern="1200">
                          <a:solidFill>
                            <a:schemeClr val="dk1"/>
                          </a:solidFill>
                          <a:effectLst/>
                          <a:latin typeface="+mn-lt"/>
                          <a:ea typeface="+mn-ea"/>
                          <a:cs typeface="+mn-cs"/>
                        </a:rPr>
                        <a:t>Comprendre des documents audiovisuels (TV, radio)</a:t>
                      </a:r>
                    </a:p>
                    <a:p>
                      <a:pPr fontAlgn="base"/>
                      <a:r>
                        <a:rPr lang="fr-FR" sz="1800" b="0" i="0" kern="1200">
                          <a:solidFill>
                            <a:schemeClr val="dk1"/>
                          </a:solidFill>
                          <a:effectLst/>
                          <a:latin typeface="+mn-lt"/>
                          <a:ea typeface="+mn-ea"/>
                          <a:cs typeface="+mn-cs"/>
                        </a:rPr>
                        <a:t>Comprendre une langue authentique aux accents variés</a:t>
                      </a:r>
                    </a:p>
                    <a:p>
                      <a:pPr fontAlgn="base"/>
                      <a:r>
                        <a:rPr lang="fr-FR" sz="1800" b="0" i="0" kern="1200">
                          <a:solidFill>
                            <a:schemeClr val="dk1"/>
                          </a:solidFill>
                          <a:effectLst/>
                          <a:latin typeface="+mn-lt"/>
                          <a:ea typeface="+mn-ea"/>
                          <a:cs typeface="+mn-cs"/>
                        </a:rPr>
                        <a:t>Aborder une gamme complète de thèmes abstraits (littéraires, artistiques, historiques, etc.)</a:t>
                      </a:r>
                    </a:p>
                    <a:p>
                      <a:endParaRPr lang="fr-FR" sz="1800"/>
                    </a:p>
                  </a:txBody>
                  <a:tcPr marL="92162" marR="92162" marT="46081" marB="46081"/>
                </a:tc>
                <a:extLst>
                  <a:ext uri="{0D108BD9-81ED-4DB2-BD59-A6C34878D82A}">
                    <a16:rowId xmlns:a16="http://schemas.microsoft.com/office/drawing/2014/main" val="2941271263"/>
                  </a:ext>
                </a:extLst>
              </a:tr>
              <a:tr h="2340913">
                <a:tc>
                  <a:txBody>
                    <a:bodyPr/>
                    <a:lstStyle/>
                    <a:p>
                      <a:r>
                        <a:rPr lang="fr-FR" sz="1800" b="1"/>
                        <a:t>ECRIRE</a:t>
                      </a:r>
                    </a:p>
                    <a:p>
                      <a:pPr fontAlgn="base"/>
                      <a:r>
                        <a:rPr lang="fr-FR" sz="1800" b="0" i="0" kern="1200">
                          <a:solidFill>
                            <a:schemeClr val="dk1"/>
                          </a:solidFill>
                          <a:effectLst/>
                          <a:latin typeface="+mn-lt"/>
                          <a:ea typeface="+mn-ea"/>
                          <a:cs typeface="+mn-cs"/>
                        </a:rPr>
                        <a:t>Pratiquer l'écriture de la vie courante (lettre, blog)</a:t>
                      </a:r>
                    </a:p>
                    <a:p>
                      <a:pPr fontAlgn="base"/>
                      <a:r>
                        <a:rPr lang="fr-FR" sz="1800" b="0" i="0" kern="1200">
                          <a:solidFill>
                            <a:schemeClr val="dk1"/>
                          </a:solidFill>
                          <a:effectLst/>
                          <a:latin typeface="+mn-lt"/>
                          <a:ea typeface="+mn-ea"/>
                          <a:cs typeface="+mn-cs"/>
                        </a:rPr>
                        <a:t>Pratiquer l'écriture créative (dialogue, récit)</a:t>
                      </a:r>
                    </a:p>
                    <a:p>
                      <a:pPr fontAlgn="base"/>
                      <a:r>
                        <a:rPr lang="fr-FR" sz="1800" b="0" i="0" kern="1200">
                          <a:solidFill>
                            <a:schemeClr val="dk1"/>
                          </a:solidFill>
                          <a:effectLst/>
                          <a:latin typeface="+mn-lt"/>
                          <a:ea typeface="+mn-ea"/>
                          <a:cs typeface="+mn-cs"/>
                        </a:rPr>
                        <a:t>Pratiquer l'écriture argumentative (critique de film, synthèse de documents, discours engagé)</a:t>
                      </a:r>
                    </a:p>
                    <a:p>
                      <a:pPr fontAlgn="base"/>
                      <a:r>
                        <a:rPr lang="fr-FR" sz="1800" b="0" i="0" kern="1200">
                          <a:solidFill>
                            <a:schemeClr val="dk1"/>
                          </a:solidFill>
                          <a:effectLst/>
                          <a:latin typeface="+mn-lt"/>
                          <a:ea typeface="+mn-ea"/>
                          <a:cs typeface="+mn-cs"/>
                        </a:rPr>
                        <a:t>Traduire de brefs extraits littéraires ou informatifs</a:t>
                      </a:r>
                    </a:p>
                  </a:txBody>
                  <a:tcPr marL="92162" marR="92162" marT="46081" marB="46081"/>
                </a:tc>
                <a:tc>
                  <a:txBody>
                    <a:bodyPr/>
                    <a:lstStyle/>
                    <a:p>
                      <a:pPr fontAlgn="base"/>
                      <a:r>
                        <a:rPr lang="fr-FR" sz="1800" b="1" i="0" kern="1200" dirty="0">
                          <a:solidFill>
                            <a:schemeClr val="dk1"/>
                          </a:solidFill>
                          <a:effectLst/>
                          <a:latin typeface="+mn-lt"/>
                          <a:ea typeface="+mn-ea"/>
                          <a:cs typeface="+mn-cs"/>
                        </a:rPr>
                        <a:t>LIRE</a:t>
                      </a:r>
                    </a:p>
                    <a:p>
                      <a:pPr fontAlgn="base"/>
                      <a:r>
                        <a:rPr lang="fr-FR" sz="1800" b="0" i="0" kern="1200" dirty="0">
                          <a:solidFill>
                            <a:schemeClr val="dk1"/>
                          </a:solidFill>
                          <a:effectLst/>
                          <a:latin typeface="+mn-lt"/>
                          <a:ea typeface="+mn-ea"/>
                          <a:cs typeface="+mn-cs"/>
                        </a:rPr>
                        <a:t>Lire  des  textes  de  plus  en  plus  longs,  issus  de  la  littérature,  de  la  critique ou de  la presse</a:t>
                      </a:r>
                    </a:p>
                    <a:p>
                      <a:pPr fontAlgn="base"/>
                      <a:r>
                        <a:rPr lang="fr-FR" sz="1800" b="0" i="0" kern="1200" dirty="0">
                          <a:solidFill>
                            <a:schemeClr val="dk1"/>
                          </a:solidFill>
                          <a:effectLst/>
                          <a:latin typeface="+mn-lt"/>
                          <a:ea typeface="+mn-ea"/>
                          <a:cs typeface="+mn-cs"/>
                        </a:rPr>
                        <a:t>Lire  des  textes  littéraires,  classiques  et  contemporains,  appartenant  à différents</a:t>
                      </a:r>
                    </a:p>
                    <a:p>
                      <a:pPr fontAlgn="base"/>
                      <a:r>
                        <a:rPr lang="fr-FR" sz="1800" b="0" i="0" kern="1200" dirty="0">
                          <a:solidFill>
                            <a:schemeClr val="dk1"/>
                          </a:solidFill>
                          <a:effectLst/>
                          <a:latin typeface="+mn-lt"/>
                          <a:ea typeface="+mn-ea"/>
                          <a:cs typeface="+mn-cs"/>
                        </a:rPr>
                        <a:t>genres</a:t>
                      </a:r>
                    </a:p>
                    <a:p>
                      <a:pPr fontAlgn="base"/>
                      <a:r>
                        <a:rPr lang="fr-FR" sz="1800" b="0" i="0" kern="1200" dirty="0">
                          <a:solidFill>
                            <a:schemeClr val="dk1"/>
                          </a:solidFill>
                          <a:effectLst/>
                          <a:latin typeface="+mn-lt"/>
                          <a:ea typeface="+mn-ea"/>
                          <a:cs typeface="+mn-cs"/>
                        </a:rPr>
                        <a:t>Comprendre le sens explicite et implicite des documents</a:t>
                      </a:r>
                    </a:p>
                  </a:txBody>
                  <a:tcPr marL="92162" marR="92162" marT="46081" marB="46081"/>
                </a:tc>
                <a:extLst>
                  <a:ext uri="{0D108BD9-81ED-4DB2-BD59-A6C34878D82A}">
                    <a16:rowId xmlns:a16="http://schemas.microsoft.com/office/drawing/2014/main" val="2040428965"/>
                  </a:ext>
                </a:extLst>
              </a:tr>
            </a:tbl>
          </a:graphicData>
        </a:graphic>
      </p:graphicFrame>
    </p:spTree>
    <p:extLst>
      <p:ext uri="{BB962C8B-B14F-4D97-AF65-F5344CB8AC3E}">
        <p14:creationId xmlns:p14="http://schemas.microsoft.com/office/powerpoint/2010/main" val="2271665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au 1"/>
          <p:cNvGraphicFramePr>
            <a:graphicFrameLocks noGrp="1"/>
          </p:cNvGraphicFramePr>
          <p:nvPr>
            <p:extLst>
              <p:ext uri="{D42A27DB-BD31-4B8C-83A1-F6EECF244321}">
                <p14:modId xmlns:p14="http://schemas.microsoft.com/office/powerpoint/2010/main" val="1835315280"/>
              </p:ext>
            </p:extLst>
          </p:nvPr>
        </p:nvGraphicFramePr>
        <p:xfrm>
          <a:off x="457200" y="670438"/>
          <a:ext cx="11277601" cy="5519793"/>
        </p:xfrm>
        <a:graphic>
          <a:graphicData uri="http://schemas.openxmlformats.org/drawingml/2006/table">
            <a:tbl>
              <a:tblPr firstRow="1" bandRow="1">
                <a:tableStyleId>{5C22544A-7EE6-4342-B048-85BDC9FD1C3A}</a:tableStyleId>
              </a:tblPr>
              <a:tblGrid>
                <a:gridCol w="5718533">
                  <a:extLst>
                    <a:ext uri="{9D8B030D-6E8A-4147-A177-3AD203B41FA5}">
                      <a16:colId xmlns:a16="http://schemas.microsoft.com/office/drawing/2014/main" val="2114727523"/>
                    </a:ext>
                  </a:extLst>
                </a:gridCol>
                <a:gridCol w="5559068">
                  <a:extLst>
                    <a:ext uri="{9D8B030D-6E8A-4147-A177-3AD203B41FA5}">
                      <a16:colId xmlns:a16="http://schemas.microsoft.com/office/drawing/2014/main" val="2920504268"/>
                    </a:ext>
                  </a:extLst>
                </a:gridCol>
              </a:tblGrid>
              <a:tr h="396656">
                <a:tc gridSpan="2">
                  <a:txBody>
                    <a:bodyPr/>
                    <a:lstStyle/>
                    <a:p>
                      <a:pPr algn="ctr"/>
                      <a:r>
                        <a:rPr lang="fr-FR" sz="1800"/>
                        <a:t>Quels types d’activités?</a:t>
                      </a:r>
                    </a:p>
                  </a:txBody>
                  <a:tcPr marL="90149" marR="90149" marT="45075" marB="45075" anchor="ctr"/>
                </a:tc>
                <a:tc hMerge="1">
                  <a:txBody>
                    <a:bodyPr/>
                    <a:lstStyle/>
                    <a:p>
                      <a:endParaRPr lang="fr-FR" dirty="0"/>
                    </a:p>
                  </a:txBody>
                  <a:tcPr/>
                </a:tc>
                <a:extLst>
                  <a:ext uri="{0D108BD9-81ED-4DB2-BD59-A6C34878D82A}">
                    <a16:rowId xmlns:a16="http://schemas.microsoft.com/office/drawing/2014/main" val="4272554853"/>
                  </a:ext>
                </a:extLst>
              </a:tr>
              <a:tr h="2289787">
                <a:tc>
                  <a:txBody>
                    <a:bodyPr/>
                    <a:lstStyle/>
                    <a:p>
                      <a:pPr algn="ctr"/>
                      <a:r>
                        <a:rPr lang="fr-FR" sz="1800" b="1">
                          <a:solidFill>
                            <a:schemeClr val="tx1"/>
                          </a:solidFill>
                        </a:rPr>
                        <a:t>PARLER</a:t>
                      </a:r>
                    </a:p>
                    <a:p>
                      <a:pPr algn="ctr"/>
                      <a:endParaRPr lang="fr-FR" sz="1800"/>
                    </a:p>
                    <a:p>
                      <a:pPr fontAlgn="base"/>
                      <a:r>
                        <a:rPr lang="fr-FR" sz="1800" b="0" i="0" kern="1200">
                          <a:solidFill>
                            <a:schemeClr val="dk1"/>
                          </a:solidFill>
                          <a:effectLst/>
                          <a:latin typeface="+mn-lt"/>
                          <a:ea typeface="+mn-ea"/>
                          <a:cs typeface="+mn-cs"/>
                        </a:rPr>
                        <a:t>Prendre la parole de façon spontanée ou préparée devant la classe ou en petits groupes</a:t>
                      </a:r>
                    </a:p>
                    <a:p>
                      <a:pPr fontAlgn="base"/>
                      <a:r>
                        <a:rPr lang="fr-FR" sz="1800" b="1" i="0" u="sng" kern="1200">
                          <a:solidFill>
                            <a:schemeClr val="dk1"/>
                          </a:solidFill>
                          <a:effectLst/>
                          <a:latin typeface="+mn-lt"/>
                          <a:ea typeface="+mn-ea"/>
                          <a:cs typeface="+mn-cs"/>
                        </a:rPr>
                        <a:t>Prendre la parole </a:t>
                      </a:r>
                      <a:r>
                        <a:rPr lang="fr-FR" sz="1800" b="0" i="0" kern="1200">
                          <a:solidFill>
                            <a:schemeClr val="dk1"/>
                          </a:solidFill>
                          <a:effectLst/>
                          <a:latin typeface="+mn-lt"/>
                          <a:ea typeface="+mn-ea"/>
                          <a:cs typeface="+mn-cs"/>
                        </a:rPr>
                        <a:t>en public sur un sujet d'actualité</a:t>
                      </a:r>
                    </a:p>
                    <a:p>
                      <a:pPr fontAlgn="base"/>
                      <a:r>
                        <a:rPr lang="fr-FR" sz="1800" b="1" i="0" kern="1200">
                          <a:solidFill>
                            <a:schemeClr val="dk1"/>
                          </a:solidFill>
                          <a:effectLst/>
                          <a:latin typeface="+mn-lt"/>
                          <a:ea typeface="+mn-ea"/>
                          <a:cs typeface="+mn-cs"/>
                        </a:rPr>
                        <a:t>Défendre un point de vue </a:t>
                      </a:r>
                      <a:r>
                        <a:rPr lang="fr-FR" sz="1800" b="0" i="0" kern="1200">
                          <a:solidFill>
                            <a:schemeClr val="dk1"/>
                          </a:solidFill>
                          <a:effectLst/>
                          <a:latin typeface="+mn-lt"/>
                          <a:ea typeface="+mn-ea"/>
                          <a:cs typeface="+mn-cs"/>
                        </a:rPr>
                        <a:t>particulier (historien, sociologue...) sur une question de société</a:t>
                      </a:r>
                    </a:p>
                    <a:p>
                      <a:endParaRPr lang="fr-FR" sz="1800"/>
                    </a:p>
                  </a:txBody>
                  <a:tcPr marL="90149" marR="90149" marT="45075" marB="45075"/>
                </a:tc>
                <a:tc>
                  <a:txBody>
                    <a:bodyPr/>
                    <a:lstStyle/>
                    <a:p>
                      <a:pPr algn="ctr" fontAlgn="base"/>
                      <a:r>
                        <a:rPr lang="fr-FR" sz="1800" b="1" i="0" kern="1200">
                          <a:solidFill>
                            <a:schemeClr val="dk1"/>
                          </a:solidFill>
                          <a:effectLst/>
                          <a:latin typeface="+mn-lt"/>
                          <a:ea typeface="+mn-ea"/>
                          <a:cs typeface="+mn-cs"/>
                        </a:rPr>
                        <a:t>ECOUTER</a:t>
                      </a:r>
                    </a:p>
                    <a:p>
                      <a:pPr algn="ctr" fontAlgn="base"/>
                      <a:endParaRPr lang="fr-FR" sz="1800" b="0" i="0" kern="1200">
                        <a:solidFill>
                          <a:schemeClr val="dk1"/>
                        </a:solidFill>
                        <a:effectLst/>
                        <a:latin typeface="+mn-lt"/>
                        <a:ea typeface="+mn-ea"/>
                        <a:cs typeface="+mn-cs"/>
                      </a:endParaRPr>
                    </a:p>
                    <a:p>
                      <a:pPr fontAlgn="base"/>
                      <a:r>
                        <a:rPr lang="fr-FR" sz="1800" b="0" i="0" kern="1200">
                          <a:solidFill>
                            <a:schemeClr val="dk1"/>
                          </a:solidFill>
                          <a:effectLst/>
                          <a:latin typeface="+mn-lt"/>
                          <a:ea typeface="+mn-ea"/>
                          <a:cs typeface="+mn-cs"/>
                        </a:rPr>
                        <a:t>Comprendre des documents audiovisuels (TV, radio)</a:t>
                      </a:r>
                    </a:p>
                    <a:p>
                      <a:pPr fontAlgn="base"/>
                      <a:r>
                        <a:rPr lang="fr-FR" sz="1800" b="0" i="0" kern="1200">
                          <a:solidFill>
                            <a:schemeClr val="dk1"/>
                          </a:solidFill>
                          <a:effectLst/>
                          <a:latin typeface="+mn-lt"/>
                          <a:ea typeface="+mn-ea"/>
                          <a:cs typeface="+mn-cs"/>
                        </a:rPr>
                        <a:t>Comprendre une langue authentique aux accents variés</a:t>
                      </a:r>
                    </a:p>
                    <a:p>
                      <a:pPr fontAlgn="base"/>
                      <a:r>
                        <a:rPr lang="fr-FR" sz="1800" b="0" i="0" kern="1200">
                          <a:solidFill>
                            <a:schemeClr val="dk1"/>
                          </a:solidFill>
                          <a:effectLst/>
                          <a:latin typeface="+mn-lt"/>
                          <a:ea typeface="+mn-ea"/>
                          <a:cs typeface="+mn-cs"/>
                        </a:rPr>
                        <a:t>Aborder des questions culturelles, politiques, sociales, économiques et scientifiques</a:t>
                      </a:r>
                    </a:p>
                    <a:p>
                      <a:endParaRPr lang="fr-FR" sz="1800"/>
                    </a:p>
                  </a:txBody>
                  <a:tcPr marL="90149" marR="90149" marT="45075" marB="45075"/>
                </a:tc>
                <a:extLst>
                  <a:ext uri="{0D108BD9-81ED-4DB2-BD59-A6C34878D82A}">
                    <a16:rowId xmlns:a16="http://schemas.microsoft.com/office/drawing/2014/main" val="1672226649"/>
                  </a:ext>
                </a:extLst>
              </a:tr>
              <a:tr h="2830681">
                <a:tc>
                  <a:txBody>
                    <a:bodyPr/>
                    <a:lstStyle/>
                    <a:p>
                      <a:pPr algn="ctr"/>
                      <a:r>
                        <a:rPr lang="fr-FR" sz="1800" b="1"/>
                        <a:t>ECRIRE</a:t>
                      </a:r>
                    </a:p>
                    <a:p>
                      <a:pPr algn="ctr"/>
                      <a:endParaRPr lang="fr-FR" sz="1800"/>
                    </a:p>
                    <a:p>
                      <a:pPr fontAlgn="base"/>
                      <a:r>
                        <a:rPr lang="fr-FR" sz="1800" b="0" i="0" kern="1200">
                          <a:solidFill>
                            <a:schemeClr val="dk1"/>
                          </a:solidFill>
                          <a:effectLst/>
                          <a:latin typeface="+mn-lt"/>
                          <a:ea typeface="+mn-ea"/>
                          <a:cs typeface="+mn-cs"/>
                        </a:rPr>
                        <a:t>Ecrire des lettres, tenir un blog, pratiquer l'écrit de la vie courante</a:t>
                      </a:r>
                      <a:br>
                        <a:rPr lang="fr-FR" sz="1800" b="0" i="0" kern="1200">
                          <a:solidFill>
                            <a:schemeClr val="dk1"/>
                          </a:solidFill>
                          <a:effectLst/>
                          <a:latin typeface="+mn-lt"/>
                          <a:ea typeface="+mn-ea"/>
                          <a:cs typeface="+mn-cs"/>
                        </a:rPr>
                      </a:br>
                      <a:endParaRPr lang="fr-FR" sz="1800" b="0" i="0" kern="1200">
                        <a:solidFill>
                          <a:schemeClr val="dk1"/>
                        </a:solidFill>
                        <a:effectLst/>
                        <a:latin typeface="+mn-lt"/>
                        <a:ea typeface="+mn-ea"/>
                        <a:cs typeface="+mn-cs"/>
                      </a:endParaRPr>
                    </a:p>
                    <a:p>
                      <a:pPr fontAlgn="base"/>
                      <a:r>
                        <a:rPr lang="fr-FR" sz="1800" b="0" i="0" kern="1200">
                          <a:solidFill>
                            <a:schemeClr val="dk1"/>
                          </a:solidFill>
                          <a:effectLst/>
                          <a:latin typeface="+mn-lt"/>
                          <a:ea typeface="+mn-ea"/>
                          <a:cs typeface="+mn-cs"/>
                        </a:rPr>
                        <a:t>Ecrire un article, un discours, une tribune, pratiquer un écrit plus codifié</a:t>
                      </a:r>
                      <a:br>
                        <a:rPr lang="fr-FR" sz="1800" b="0" i="0" kern="1200">
                          <a:solidFill>
                            <a:schemeClr val="dk1"/>
                          </a:solidFill>
                          <a:effectLst/>
                          <a:latin typeface="+mn-lt"/>
                          <a:ea typeface="+mn-ea"/>
                          <a:cs typeface="+mn-cs"/>
                        </a:rPr>
                      </a:br>
                      <a:endParaRPr lang="fr-FR" sz="1800" b="0" i="0" kern="1200">
                        <a:solidFill>
                          <a:schemeClr val="dk1"/>
                        </a:solidFill>
                        <a:effectLst/>
                        <a:latin typeface="+mn-lt"/>
                        <a:ea typeface="+mn-ea"/>
                        <a:cs typeface="+mn-cs"/>
                      </a:endParaRPr>
                    </a:p>
                    <a:p>
                      <a:pPr fontAlgn="base"/>
                      <a:r>
                        <a:rPr lang="fr-FR" sz="1800" b="0" i="0" kern="1200">
                          <a:solidFill>
                            <a:schemeClr val="dk1"/>
                          </a:solidFill>
                          <a:effectLst/>
                          <a:latin typeface="+mn-lt"/>
                          <a:ea typeface="+mn-ea"/>
                          <a:cs typeface="+mn-cs"/>
                        </a:rPr>
                        <a:t>Ecrire une note de synthèse, traduire</a:t>
                      </a:r>
                    </a:p>
                    <a:p>
                      <a:endParaRPr lang="fr-FR" sz="1800"/>
                    </a:p>
                  </a:txBody>
                  <a:tcPr marL="90149" marR="90149" marT="45075" marB="45075"/>
                </a:tc>
                <a:tc>
                  <a:txBody>
                    <a:bodyPr/>
                    <a:lstStyle/>
                    <a:p>
                      <a:pPr algn="ctr" fontAlgn="base"/>
                      <a:r>
                        <a:rPr lang="fr-FR" sz="1800" b="1" i="0" kern="1200">
                          <a:solidFill>
                            <a:schemeClr val="dk1"/>
                          </a:solidFill>
                          <a:effectLst/>
                          <a:latin typeface="+mn-lt"/>
                          <a:ea typeface="+mn-ea"/>
                          <a:cs typeface="+mn-cs"/>
                        </a:rPr>
                        <a:t>LIRE</a:t>
                      </a:r>
                    </a:p>
                    <a:p>
                      <a:pPr fontAlgn="base"/>
                      <a:endParaRPr lang="fr-FR" sz="1800" b="0" i="0" kern="1200">
                        <a:solidFill>
                          <a:schemeClr val="dk1"/>
                        </a:solidFill>
                        <a:effectLst/>
                        <a:latin typeface="+mn-lt"/>
                        <a:ea typeface="+mn-ea"/>
                        <a:cs typeface="+mn-cs"/>
                      </a:endParaRPr>
                    </a:p>
                    <a:p>
                      <a:pPr fontAlgn="base"/>
                      <a:r>
                        <a:rPr lang="fr-FR" sz="1800" b="0" i="0" kern="1200">
                          <a:solidFill>
                            <a:schemeClr val="dk1"/>
                          </a:solidFill>
                          <a:effectLst/>
                          <a:latin typeface="+mn-lt"/>
                          <a:ea typeface="+mn-ea"/>
                          <a:cs typeface="+mn-cs"/>
                        </a:rPr>
                        <a:t>Lire des textes de plus en plus longs appartenant aux différents genres</a:t>
                      </a:r>
                    </a:p>
                    <a:p>
                      <a:pPr fontAlgn="base"/>
                      <a:endParaRPr lang="fr-FR" sz="1800" b="0" i="0" kern="1200">
                        <a:solidFill>
                          <a:schemeClr val="dk1"/>
                        </a:solidFill>
                        <a:effectLst/>
                        <a:latin typeface="+mn-lt"/>
                        <a:ea typeface="+mn-ea"/>
                        <a:cs typeface="+mn-cs"/>
                      </a:endParaRPr>
                    </a:p>
                    <a:p>
                      <a:pPr fontAlgn="base"/>
                      <a:r>
                        <a:rPr lang="fr-FR" sz="1800" b="0" i="0" kern="1200">
                          <a:solidFill>
                            <a:schemeClr val="dk1"/>
                          </a:solidFill>
                          <a:effectLst/>
                          <a:latin typeface="+mn-lt"/>
                          <a:ea typeface="+mn-ea"/>
                          <a:cs typeface="+mn-cs"/>
                        </a:rPr>
                        <a:t>Comprendre  le  sens  explicite et implicite  des  documents  pour  pouvoir  en  </a:t>
                      </a:r>
                    </a:p>
                    <a:p>
                      <a:pPr fontAlgn="base"/>
                      <a:r>
                        <a:rPr lang="fr-FR" sz="1800" b="0" i="0" kern="1200">
                          <a:solidFill>
                            <a:schemeClr val="dk1"/>
                          </a:solidFill>
                          <a:effectLst/>
                          <a:latin typeface="+mn-lt"/>
                          <a:ea typeface="+mn-ea"/>
                          <a:cs typeface="+mn-cs"/>
                        </a:rPr>
                        <a:t>appréhender les enjeux et les nuances</a:t>
                      </a:r>
                    </a:p>
                    <a:p>
                      <a:endParaRPr lang="fr-FR" sz="1800"/>
                    </a:p>
                  </a:txBody>
                  <a:tcPr marL="90149" marR="90149" marT="45075" marB="45075"/>
                </a:tc>
                <a:extLst>
                  <a:ext uri="{0D108BD9-81ED-4DB2-BD59-A6C34878D82A}">
                    <a16:rowId xmlns:a16="http://schemas.microsoft.com/office/drawing/2014/main" val="2345598917"/>
                  </a:ext>
                </a:extLst>
              </a:tr>
            </a:tbl>
          </a:graphicData>
        </a:graphic>
      </p:graphicFrame>
    </p:spTree>
    <p:extLst>
      <p:ext uri="{BB962C8B-B14F-4D97-AF65-F5344CB8AC3E}">
        <p14:creationId xmlns:p14="http://schemas.microsoft.com/office/powerpoint/2010/main" val="1314290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0" name="Oval 19">
              <a:extLst>
                <a:ext uri="{FF2B5EF4-FFF2-40B4-BE49-F238E27FC236}">
                  <a16:creationId xmlns:a16="http://schemas.microsoft.com/office/drawing/2014/main"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3" name="Rectangle 22">
            <a:extLst>
              <a:ext uri="{FF2B5EF4-FFF2-40B4-BE49-F238E27FC236}">
                <a16:creationId xmlns:a16="http://schemas.microsoft.com/office/drawing/2014/main"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524000" y="2776538"/>
            <a:ext cx="9144000" cy="1381188"/>
          </a:xfrm>
        </p:spPr>
        <p:txBody>
          <a:bodyPr anchor="ctr">
            <a:normAutofit/>
          </a:bodyPr>
          <a:lstStyle/>
          <a:p>
            <a:r>
              <a:rPr lang="fr-FR" sz="4000">
                <a:solidFill>
                  <a:schemeClr val="bg2"/>
                </a:solidFill>
                <a:latin typeface="Britannic Bold" panose="020B0903060703020204" pitchFamily="34" charset="0"/>
              </a:rPr>
              <a:t>LES EPREUVES DE SPECIALITE LLCE ET AMC AU BACCALAUREAT</a:t>
            </a:r>
          </a:p>
        </p:txBody>
      </p:sp>
    </p:spTree>
    <p:extLst>
      <p:ext uri="{BB962C8B-B14F-4D97-AF65-F5344CB8AC3E}">
        <p14:creationId xmlns:p14="http://schemas.microsoft.com/office/powerpoint/2010/main" val="18343613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47060" y="914401"/>
            <a:ext cx="9908328" cy="4946650"/>
          </a:xfrm>
        </p:spPr>
        <p:txBody>
          <a:bodyPr>
            <a:normAutofit/>
          </a:bodyPr>
          <a:lstStyle/>
          <a:p>
            <a:pPr fontAlgn="base"/>
            <a:r>
              <a:rPr lang="fr-FR" sz="6000" dirty="0">
                <a:latin typeface="Britannic Bold" panose="020B0903060703020204" pitchFamily="34" charset="0"/>
              </a:rPr>
              <a:t>LLCE </a:t>
            </a:r>
            <a:r>
              <a:rPr lang="fr-FR" sz="6000" dirty="0" smtClean="0">
                <a:latin typeface="Britannic Bold" panose="020B0903060703020204" pitchFamily="34" charset="0"/>
              </a:rPr>
              <a:t>et AMC - </a:t>
            </a:r>
            <a:r>
              <a:rPr lang="fr-FR" sz="6000" dirty="0">
                <a:latin typeface="Britannic Bold" panose="020B0903060703020204" pitchFamily="34" charset="0"/>
              </a:rPr>
              <a:t>FIN DE PREMIERE</a:t>
            </a:r>
            <a:r>
              <a:rPr lang="fr-FR" dirty="0"/>
              <a:t/>
            </a:r>
            <a:br>
              <a:rPr lang="fr-FR" dirty="0"/>
            </a:br>
            <a:endParaRPr lang="fr-FR" dirty="0"/>
          </a:p>
          <a:p>
            <a:r>
              <a:rPr lang="fr-FR" dirty="0">
                <a:solidFill>
                  <a:srgbClr val="000000"/>
                </a:solidFill>
              </a:rPr>
              <a:t>En fin de 1ère si la spécialité n’est pas conservée en Terminale = contrôle continu (</a:t>
            </a:r>
            <a:r>
              <a:rPr lang="fr-FR" dirty="0" smtClean="0">
                <a:solidFill>
                  <a:srgbClr val="000000"/>
                </a:solidFill>
              </a:rPr>
              <a:t>coefficient 8</a:t>
            </a:r>
            <a:r>
              <a:rPr lang="fr-FR" dirty="0">
                <a:solidFill>
                  <a:srgbClr val="000000"/>
                </a:solidFill>
              </a:rPr>
              <a:t>)</a:t>
            </a:r>
          </a:p>
          <a:p>
            <a:endParaRPr lang="fr-FR" dirty="0"/>
          </a:p>
        </p:txBody>
      </p:sp>
    </p:spTree>
    <p:extLst>
      <p:ext uri="{BB962C8B-B14F-4D97-AF65-F5344CB8AC3E}">
        <p14:creationId xmlns:p14="http://schemas.microsoft.com/office/powerpoint/2010/main" val="622010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Espace réservé du contenu 2"/>
          <p:cNvSpPr>
            <a:spLocks noGrp="1"/>
          </p:cNvSpPr>
          <p:nvPr>
            <p:ph idx="4294967295"/>
          </p:nvPr>
        </p:nvSpPr>
        <p:spPr>
          <a:xfrm>
            <a:off x="3695699" y="295274"/>
            <a:ext cx="8143875" cy="6238875"/>
          </a:xfrm>
        </p:spPr>
        <p:txBody>
          <a:bodyPr vert="horz" lIns="91440" tIns="45720" rIns="91440" bIns="45720" rtlCol="0" anchor="ctr">
            <a:normAutofit lnSpcReduction="10000"/>
          </a:bodyPr>
          <a:lstStyle/>
          <a:p>
            <a:pPr fontAlgn="base"/>
            <a:r>
              <a:rPr lang="fr-FR" sz="1100" b="1" dirty="0">
                <a:solidFill>
                  <a:schemeClr val="tx2"/>
                </a:solidFill>
              </a:rPr>
              <a:t>LLCE - MOIS DE MARS DE L'ANNEE DE TERMINALE</a:t>
            </a:r>
            <a:br>
              <a:rPr lang="fr-FR" sz="1100" b="1" dirty="0">
                <a:solidFill>
                  <a:schemeClr val="tx2"/>
                </a:solidFill>
              </a:rPr>
            </a:br>
            <a:endParaRPr lang="fr-FR" sz="1100" b="1" dirty="0">
              <a:solidFill>
                <a:schemeClr val="tx2"/>
              </a:solidFill>
            </a:endParaRPr>
          </a:p>
          <a:p>
            <a:pPr fontAlgn="base"/>
            <a:r>
              <a:rPr lang="fr-FR" sz="1600" b="1" dirty="0">
                <a:solidFill>
                  <a:schemeClr val="tx2"/>
                </a:solidFill>
                <a:highlight>
                  <a:srgbClr val="FF00FF"/>
                </a:highlight>
              </a:rPr>
              <a:t>Epreuve écrite (3h30)</a:t>
            </a:r>
            <a:endParaRPr lang="fr-FR" sz="1600" dirty="0">
              <a:solidFill>
                <a:schemeClr val="tx2"/>
              </a:solidFill>
              <a:highlight>
                <a:srgbClr val="FF00FF"/>
              </a:highlight>
            </a:endParaRPr>
          </a:p>
          <a:p>
            <a:pPr fontAlgn="base">
              <a:spcBef>
                <a:spcPts val="0"/>
              </a:spcBef>
            </a:pPr>
            <a:r>
              <a:rPr lang="fr-FR" sz="1600" b="1" u="sng" dirty="0">
                <a:solidFill>
                  <a:schemeClr val="tx2"/>
                </a:solidFill>
              </a:rPr>
              <a:t>1ère partie</a:t>
            </a:r>
            <a:r>
              <a:rPr lang="fr-FR" sz="1600" dirty="0">
                <a:solidFill>
                  <a:schemeClr val="tx2"/>
                </a:solidFill>
              </a:rPr>
              <a:t>: Synthèse d'un dossier documentaire, guidée par 2 ou 3 questions ou consignes, en environ 500 mots.</a:t>
            </a:r>
          </a:p>
          <a:p>
            <a:pPr fontAlgn="base">
              <a:spcBef>
                <a:spcPts val="0"/>
              </a:spcBef>
            </a:pPr>
            <a:r>
              <a:rPr lang="fr-FR" sz="1600" dirty="0">
                <a:solidFill>
                  <a:schemeClr val="tx2"/>
                </a:solidFill>
              </a:rPr>
              <a:t>Dossier composé de 3 ou 4 documents inconnus de natures diverses, dont obligatoirement 1 texte littéraire, ainsi que des documents iconographiques, textes de presse, extraits d'essai, etc.</a:t>
            </a:r>
          </a:p>
          <a:p>
            <a:pPr fontAlgn="base">
              <a:spcBef>
                <a:spcPts val="0"/>
              </a:spcBef>
            </a:pPr>
            <a:r>
              <a:rPr lang="fr-FR" sz="1600" dirty="0">
                <a:solidFill>
                  <a:schemeClr val="tx2"/>
                </a:solidFill>
              </a:rPr>
              <a:t>Les documents se rattachent à une des thématiques du programme.</a:t>
            </a:r>
          </a:p>
          <a:p>
            <a:pPr fontAlgn="base">
              <a:spcBef>
                <a:spcPts val="0"/>
              </a:spcBef>
            </a:pPr>
            <a:r>
              <a:rPr lang="fr-FR" sz="1600" dirty="0">
                <a:solidFill>
                  <a:schemeClr val="tx2"/>
                </a:solidFill>
              </a:rPr>
              <a:t>La synthèse peut être complétée par un écrit complémentaire de type argumentatif, l'ensemble n'excédant pas 500 mots. (notée sur 16 points)</a:t>
            </a:r>
          </a:p>
          <a:p>
            <a:pPr fontAlgn="base">
              <a:spcBef>
                <a:spcPts val="0"/>
              </a:spcBef>
            </a:pPr>
            <a:r>
              <a:rPr lang="fr-FR" sz="1600" b="1" u="sng" dirty="0">
                <a:solidFill>
                  <a:schemeClr val="tx2"/>
                </a:solidFill>
              </a:rPr>
              <a:t>2ème partie</a:t>
            </a:r>
            <a:r>
              <a:rPr lang="fr-FR" sz="1600" dirty="0">
                <a:solidFill>
                  <a:schemeClr val="tx2"/>
                </a:solidFill>
              </a:rPr>
              <a:t>: Traduction ou transposition en français. Le sujet précise s'il s'agit d'une traduction d'un passage ou d'une transposition en français, rendant compte des idées principales d'un des textes présents dans le dossier. L'usage du dictionnaire unilingue est autorisé.  (notée sur 4 pts)</a:t>
            </a:r>
          </a:p>
          <a:p>
            <a:pPr fontAlgn="base"/>
            <a:r>
              <a:rPr lang="fr-FR" sz="1600" dirty="0">
                <a:solidFill>
                  <a:schemeClr val="tx2"/>
                </a:solidFill>
              </a:rPr>
              <a:t>Niveau visé: C1</a:t>
            </a:r>
            <a:br>
              <a:rPr lang="fr-FR" sz="1600" dirty="0">
                <a:solidFill>
                  <a:schemeClr val="tx2"/>
                </a:solidFill>
              </a:rPr>
            </a:br>
            <a:endParaRPr lang="fr-FR" sz="1600" dirty="0">
              <a:solidFill>
                <a:schemeClr val="tx2"/>
              </a:solidFill>
            </a:endParaRPr>
          </a:p>
          <a:p>
            <a:pPr fontAlgn="base"/>
            <a:r>
              <a:rPr lang="fr-FR" sz="1600" b="1" dirty="0">
                <a:solidFill>
                  <a:schemeClr val="tx2"/>
                </a:solidFill>
                <a:highlight>
                  <a:srgbClr val="FF00FF"/>
                </a:highlight>
              </a:rPr>
              <a:t>Epreuve orale (20 min)</a:t>
            </a:r>
            <a:r>
              <a:rPr lang="fr-FR" sz="1600" dirty="0">
                <a:solidFill>
                  <a:schemeClr val="tx2"/>
                </a:solidFill>
                <a:highlight>
                  <a:srgbClr val="FF00FF"/>
                </a:highlight>
              </a:rPr>
              <a:t/>
            </a:r>
            <a:br>
              <a:rPr lang="fr-FR" sz="1600" dirty="0">
                <a:solidFill>
                  <a:schemeClr val="tx2"/>
                </a:solidFill>
                <a:highlight>
                  <a:srgbClr val="FF00FF"/>
                </a:highlight>
              </a:rPr>
            </a:br>
            <a:endParaRPr lang="fr-FR" sz="1600" dirty="0">
              <a:solidFill>
                <a:schemeClr val="tx2"/>
              </a:solidFill>
              <a:highlight>
                <a:srgbClr val="FF00FF"/>
              </a:highlight>
            </a:endParaRPr>
          </a:p>
          <a:p>
            <a:pPr fontAlgn="base">
              <a:spcBef>
                <a:spcPts val="0"/>
              </a:spcBef>
            </a:pPr>
            <a:r>
              <a:rPr lang="fr-FR" sz="1600" b="1" u="sng" dirty="0">
                <a:solidFill>
                  <a:schemeClr val="tx2"/>
                </a:solidFill>
              </a:rPr>
              <a:t>1ère partie</a:t>
            </a:r>
            <a:r>
              <a:rPr lang="fr-FR" sz="1600" dirty="0">
                <a:solidFill>
                  <a:schemeClr val="tx2"/>
                </a:solidFill>
              </a:rPr>
              <a:t>: 10 min de présentation. Pas de temps de préparation.</a:t>
            </a:r>
          </a:p>
          <a:p>
            <a:pPr fontAlgn="base">
              <a:spcBef>
                <a:spcPts val="0"/>
              </a:spcBef>
            </a:pPr>
            <a:r>
              <a:rPr lang="fr-FR" sz="1600" b="1" u="sng" dirty="0">
                <a:solidFill>
                  <a:schemeClr val="tx2"/>
                </a:solidFill>
              </a:rPr>
              <a:t>2ème partie</a:t>
            </a:r>
            <a:r>
              <a:rPr lang="fr-FR" sz="1600" dirty="0">
                <a:solidFill>
                  <a:schemeClr val="tx2"/>
                </a:solidFill>
              </a:rPr>
              <a:t>: 10 min d'interaction.</a:t>
            </a:r>
          </a:p>
          <a:p>
            <a:pPr fontAlgn="base">
              <a:spcBef>
                <a:spcPts val="0"/>
              </a:spcBef>
            </a:pPr>
            <a:r>
              <a:rPr lang="fr-FR" sz="1600" dirty="0">
                <a:solidFill>
                  <a:schemeClr val="tx2"/>
                </a:solidFill>
              </a:rPr>
              <a:t>Le candidat présente, puis discute d'un dossier personnel qu'il a préparé pour l'examen.</a:t>
            </a:r>
          </a:p>
          <a:p>
            <a:pPr fontAlgn="base">
              <a:spcBef>
                <a:spcPts val="0"/>
              </a:spcBef>
            </a:pPr>
            <a:r>
              <a:rPr lang="fr-FR" sz="1600" dirty="0">
                <a:solidFill>
                  <a:schemeClr val="tx2"/>
                </a:solidFill>
              </a:rPr>
              <a:t>Dossier composé de 4 à 6 documents textuels et/ou iconographiques (étudiés ou non en classe) et rattachés aux thématiques du cycle terminal :</a:t>
            </a:r>
          </a:p>
          <a:p>
            <a:pPr fontAlgn="base">
              <a:spcBef>
                <a:spcPts val="0"/>
              </a:spcBef>
            </a:pPr>
            <a:r>
              <a:rPr lang="fr-FR" sz="1600" dirty="0">
                <a:solidFill>
                  <a:schemeClr val="tx2"/>
                </a:solidFill>
              </a:rPr>
              <a:t>Au moins 1 extrait d'</a:t>
            </a:r>
            <a:r>
              <a:rPr lang="fr-FR" sz="1600" dirty="0" err="1">
                <a:solidFill>
                  <a:schemeClr val="tx2"/>
                </a:solidFill>
              </a:rPr>
              <a:t>oeuvre</a:t>
            </a:r>
            <a:r>
              <a:rPr lang="fr-FR" sz="1600" dirty="0">
                <a:solidFill>
                  <a:schemeClr val="tx2"/>
                </a:solidFill>
              </a:rPr>
              <a:t> intégrale; au moins 2 textes littéraires; au moins un texte non littéraire; au plus 2 </a:t>
            </a:r>
            <a:r>
              <a:rPr lang="fr-FR" sz="1600" dirty="0" err="1">
                <a:solidFill>
                  <a:schemeClr val="tx2"/>
                </a:solidFill>
              </a:rPr>
              <a:t>oeuvres</a:t>
            </a:r>
            <a:r>
              <a:rPr lang="fr-FR" sz="1600" dirty="0">
                <a:solidFill>
                  <a:schemeClr val="tx2"/>
                </a:solidFill>
              </a:rPr>
              <a:t> d'art visuel.</a:t>
            </a:r>
          </a:p>
          <a:p>
            <a:pPr fontAlgn="base"/>
            <a:r>
              <a:rPr lang="fr-FR" sz="1600" dirty="0">
                <a:solidFill>
                  <a:schemeClr val="tx2"/>
                </a:solidFill>
              </a:rPr>
              <a:t>Niveau visé: C1</a:t>
            </a:r>
            <a:r>
              <a:rPr lang="en-US" sz="1100" dirty="0">
                <a:solidFill>
                  <a:schemeClr val="tx2"/>
                </a:solidFill>
              </a:rPr>
              <a:t/>
            </a:r>
            <a:br>
              <a:rPr lang="en-US" sz="1100" dirty="0">
                <a:solidFill>
                  <a:schemeClr val="tx2"/>
                </a:solidFill>
              </a:rPr>
            </a:br>
            <a:r>
              <a:rPr lang="en-US" sz="1100" dirty="0">
                <a:solidFill>
                  <a:schemeClr val="tx2"/>
                </a:solidFill>
              </a:rPr>
              <a:t>			</a:t>
            </a:r>
            <a:r>
              <a:rPr lang="en-US" sz="1100" b="1" dirty="0">
                <a:solidFill>
                  <a:schemeClr val="tx2"/>
                </a:solidFill>
              </a:rPr>
              <a:t>COEFFICIENT 16</a:t>
            </a:r>
            <a:r>
              <a:rPr lang="en-US" sz="1100" dirty="0">
                <a:solidFill>
                  <a:schemeClr val="tx2"/>
                </a:solidFill>
              </a:rPr>
              <a:t/>
            </a:r>
            <a:br>
              <a:rPr lang="en-US" sz="1100" dirty="0">
                <a:solidFill>
                  <a:schemeClr val="tx2"/>
                </a:solidFill>
              </a:rPr>
            </a:br>
            <a:endParaRPr lang="en-US" sz="1100" dirty="0">
              <a:solidFill>
                <a:schemeClr val="tx2"/>
              </a:solidFill>
            </a:endParaRPr>
          </a:p>
        </p:txBody>
      </p:sp>
    </p:spTree>
    <p:extLst>
      <p:ext uri="{BB962C8B-B14F-4D97-AF65-F5344CB8AC3E}">
        <p14:creationId xmlns:p14="http://schemas.microsoft.com/office/powerpoint/2010/main" val="2719278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8CECE8F1-EFD9-4AF1-82B6-C2D5182230A0}"/>
              </a:ext>
            </a:extLst>
          </p:cNvPr>
          <p:cNvSpPr txBox="1"/>
          <p:nvPr/>
        </p:nvSpPr>
        <p:spPr>
          <a:xfrm>
            <a:off x="4447713" y="585926"/>
            <a:ext cx="7164279" cy="5609601"/>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1300" b="1" dirty="0"/>
              <a:t>AMC- MOIS DE MARS L’ANNEE DE TERMINALE</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err="1">
                <a:highlight>
                  <a:srgbClr val="FF00FF"/>
                </a:highlight>
              </a:rPr>
              <a:t>Epreuve</a:t>
            </a:r>
            <a:r>
              <a:rPr lang="en-US" sz="1300" dirty="0">
                <a:highlight>
                  <a:srgbClr val="FF00FF"/>
                </a:highlight>
              </a:rPr>
              <a:t> </a:t>
            </a:r>
            <a:r>
              <a:rPr lang="en-US" sz="1300" dirty="0" err="1">
                <a:highlight>
                  <a:srgbClr val="FF00FF"/>
                </a:highlight>
              </a:rPr>
              <a:t>écrite</a:t>
            </a:r>
            <a:r>
              <a:rPr lang="en-US" sz="1300" dirty="0">
                <a:highlight>
                  <a:srgbClr val="FF00FF"/>
                </a:highlight>
              </a:rPr>
              <a:t> </a:t>
            </a:r>
            <a:r>
              <a:rPr lang="en-US" sz="1300" dirty="0"/>
              <a:t>(3h30)</a:t>
            </a:r>
          </a:p>
          <a:p>
            <a:pPr indent="-228600">
              <a:lnSpc>
                <a:spcPct val="90000"/>
              </a:lnSpc>
              <a:spcAft>
                <a:spcPts val="600"/>
              </a:spcAft>
              <a:buFont typeface="Arial" panose="020B0604020202020204" pitchFamily="34" charset="0"/>
              <a:buChar char="•"/>
            </a:pPr>
            <a:r>
              <a:rPr lang="fr-FR" sz="1600" dirty="0"/>
              <a:t>1ère partie : Synthèse d'un dossier documentaire, guidée par 2 ou 3 questions ou consignes, en environ 500 mots. Dossier composé de 3 ou 4 documents inconnus de natures diverses, dont obligatoirement 1 texte de presse, ainsi que des documents iconographiques, textes littéraires, extraits d'essai, etc. (notée sur 16 pts)</a:t>
            </a:r>
          </a:p>
          <a:p>
            <a:pPr indent="-228600">
              <a:lnSpc>
                <a:spcPct val="90000"/>
              </a:lnSpc>
              <a:spcAft>
                <a:spcPts val="600"/>
              </a:spcAft>
              <a:buFont typeface="Arial" panose="020B0604020202020204" pitchFamily="34" charset="0"/>
              <a:buChar char="•"/>
            </a:pPr>
            <a:r>
              <a:rPr lang="fr-FR" sz="1600" dirty="0"/>
              <a:t>Les documents se rattachent à une des thématiques du programme.</a:t>
            </a:r>
          </a:p>
          <a:p>
            <a:pPr indent="-228600">
              <a:lnSpc>
                <a:spcPct val="90000"/>
              </a:lnSpc>
              <a:spcAft>
                <a:spcPts val="600"/>
              </a:spcAft>
              <a:buFont typeface="Arial" panose="020B0604020202020204" pitchFamily="34" charset="0"/>
              <a:buChar char="•"/>
            </a:pPr>
            <a:r>
              <a:rPr lang="fr-FR" sz="1600" dirty="0"/>
              <a:t>La synthèse peut être complétée par un écrit complémentaire de type argumentatif, l'ensemble n'excédant pas 500 mots. (notée sur 16 points)</a:t>
            </a:r>
          </a:p>
          <a:p>
            <a:pPr indent="-228600">
              <a:lnSpc>
                <a:spcPct val="90000"/>
              </a:lnSpc>
              <a:spcAft>
                <a:spcPts val="600"/>
              </a:spcAft>
              <a:buFont typeface="Arial" panose="020B0604020202020204" pitchFamily="34" charset="0"/>
              <a:buChar char="•"/>
            </a:pPr>
            <a:r>
              <a:rPr lang="fr-FR" sz="1600" dirty="0"/>
              <a:t>2ème partie: Traduction ou transposition en français. Le sujet précise s'il s'agit d'une traduction d'un passage ou d'une transposition en français, rendant compte des idées principales d'un des textes présents dans le dossier. L'usage du dictionnaire unilingue est autorisé.  (notée sur 4 pts)</a:t>
            </a:r>
          </a:p>
          <a:p>
            <a:pPr indent="-228600">
              <a:lnSpc>
                <a:spcPct val="90000"/>
              </a:lnSpc>
              <a:spcAft>
                <a:spcPts val="600"/>
              </a:spcAft>
              <a:buFont typeface="Arial" panose="020B0604020202020204" pitchFamily="34" charset="0"/>
              <a:buChar char="•"/>
            </a:pPr>
            <a:r>
              <a:rPr lang="fr-FR" sz="1600" dirty="0"/>
              <a:t>Niveau visé: C1</a:t>
            </a:r>
          </a:p>
          <a:p>
            <a:pPr indent="-228600">
              <a:lnSpc>
                <a:spcPct val="90000"/>
              </a:lnSpc>
              <a:spcAft>
                <a:spcPts val="600"/>
              </a:spcAft>
              <a:buFont typeface="Arial" panose="020B0604020202020204" pitchFamily="34" charset="0"/>
              <a:buChar char="•"/>
            </a:pPr>
            <a:endParaRPr lang="fr-FR" sz="1600" dirty="0"/>
          </a:p>
          <a:p>
            <a:pPr indent="-228600">
              <a:lnSpc>
                <a:spcPct val="90000"/>
              </a:lnSpc>
              <a:spcAft>
                <a:spcPts val="600"/>
              </a:spcAft>
              <a:buFont typeface="Arial" panose="020B0604020202020204" pitchFamily="34" charset="0"/>
              <a:buChar char="•"/>
            </a:pPr>
            <a:r>
              <a:rPr lang="fr-FR" sz="1600" dirty="0">
                <a:highlight>
                  <a:srgbClr val="FF00FF"/>
                </a:highlight>
              </a:rPr>
              <a:t>Epreuve orale (20 min)</a:t>
            </a:r>
          </a:p>
          <a:p>
            <a:pPr indent="-228600">
              <a:lnSpc>
                <a:spcPct val="90000"/>
              </a:lnSpc>
              <a:spcAft>
                <a:spcPts val="600"/>
              </a:spcAft>
              <a:buFont typeface="Arial" panose="020B0604020202020204" pitchFamily="34" charset="0"/>
              <a:buChar char="•"/>
            </a:pPr>
            <a:r>
              <a:rPr lang="fr-FR" sz="1600" dirty="0"/>
              <a:t>1ère partie: 10 min de présentation. Pas de temps de préparation.</a:t>
            </a:r>
          </a:p>
          <a:p>
            <a:pPr indent="-228600">
              <a:lnSpc>
                <a:spcPct val="90000"/>
              </a:lnSpc>
              <a:spcAft>
                <a:spcPts val="600"/>
              </a:spcAft>
              <a:buFont typeface="Arial" panose="020B0604020202020204" pitchFamily="34" charset="0"/>
              <a:buChar char="•"/>
            </a:pPr>
            <a:r>
              <a:rPr lang="fr-FR" sz="1600" dirty="0"/>
              <a:t>2ème partie: 10 min d'interaction.</a:t>
            </a:r>
          </a:p>
          <a:p>
            <a:pPr indent="-228600">
              <a:lnSpc>
                <a:spcPct val="90000"/>
              </a:lnSpc>
              <a:spcAft>
                <a:spcPts val="600"/>
              </a:spcAft>
              <a:buFont typeface="Arial" panose="020B0604020202020204" pitchFamily="34" charset="0"/>
              <a:buChar char="•"/>
            </a:pPr>
            <a:r>
              <a:rPr lang="fr-FR" sz="1600" dirty="0"/>
              <a:t>S'appuie sur un dossier personnel présenté par le candidat.</a:t>
            </a:r>
          </a:p>
          <a:p>
            <a:pPr indent="-228600">
              <a:lnSpc>
                <a:spcPct val="90000"/>
              </a:lnSpc>
              <a:spcAft>
                <a:spcPts val="600"/>
              </a:spcAft>
              <a:buFont typeface="Arial" panose="020B0604020202020204" pitchFamily="34" charset="0"/>
              <a:buChar char="•"/>
            </a:pPr>
            <a:r>
              <a:rPr lang="fr-FR" sz="1600" dirty="0"/>
              <a:t>Dossier composé de 4 à 5 documents textuels et iconographiques en lien avec les thématiques du cycle terminal : au moins 1 article de presse; au moins 2 textes d'une autre nature; au plus 2 document iconographique.</a:t>
            </a:r>
          </a:p>
          <a:p>
            <a:pPr indent="-228600">
              <a:lnSpc>
                <a:spcPct val="90000"/>
              </a:lnSpc>
              <a:spcAft>
                <a:spcPts val="600"/>
              </a:spcAft>
              <a:buFont typeface="Arial" panose="020B0604020202020204" pitchFamily="34" charset="0"/>
              <a:buChar char="•"/>
            </a:pPr>
            <a:r>
              <a:rPr lang="fr-FR" sz="1600" dirty="0"/>
              <a:t>Niveau visé: C1</a:t>
            </a:r>
            <a:r>
              <a:rPr lang="en-US" sz="1300" dirty="0"/>
              <a:t>	-		</a:t>
            </a:r>
            <a:r>
              <a:rPr lang="en-US" sz="1300" b="1" dirty="0"/>
              <a:t>COEFFICIENT 16</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1630246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FFBEE45-F140-49D5-85EA-C78C24340B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DDBF97C-DC2A-4B13-8846-DDD21C476897}"/>
              </a:ext>
            </a:extLst>
          </p:cNvPr>
          <p:cNvSpPr>
            <a:spLocks noGrp="1"/>
          </p:cNvSpPr>
          <p:nvPr>
            <p:ph type="title"/>
          </p:nvPr>
        </p:nvSpPr>
        <p:spPr>
          <a:xfrm>
            <a:off x="838200" y="365125"/>
            <a:ext cx="10515600" cy="1120775"/>
          </a:xfrm>
        </p:spPr>
        <p:txBody>
          <a:bodyPr>
            <a:normAutofit/>
          </a:bodyPr>
          <a:lstStyle/>
          <a:p>
            <a:r>
              <a:rPr lang="fr-FR" sz="5200" b="1" dirty="0">
                <a:solidFill>
                  <a:srgbClr val="0070C0"/>
                </a:solidFill>
              </a:rPr>
              <a:t>POUR CONCLURE</a:t>
            </a:r>
          </a:p>
        </p:txBody>
      </p:sp>
      <p:sp>
        <p:nvSpPr>
          <p:cNvPr id="3" name="Espace réservé du contenu 2">
            <a:extLst>
              <a:ext uri="{FF2B5EF4-FFF2-40B4-BE49-F238E27FC236}">
                <a16:creationId xmlns:a16="http://schemas.microsoft.com/office/drawing/2014/main" id="{1B1341B6-0D32-43D9-8B48-1AD6E4E53DE7}"/>
              </a:ext>
            </a:extLst>
          </p:cNvPr>
          <p:cNvSpPr>
            <a:spLocks noGrp="1"/>
          </p:cNvSpPr>
          <p:nvPr>
            <p:ph sz="half" idx="1"/>
          </p:nvPr>
        </p:nvSpPr>
        <p:spPr>
          <a:xfrm>
            <a:off x="838200" y="1562100"/>
            <a:ext cx="5158427" cy="4566986"/>
          </a:xfrm>
        </p:spPr>
        <p:txBody>
          <a:bodyPr>
            <a:normAutofit/>
          </a:bodyPr>
          <a:lstStyle/>
          <a:p>
            <a:r>
              <a:rPr lang="fr-FR" sz="1700" b="1" u="sng" dirty="0"/>
              <a:t>LLCE </a:t>
            </a:r>
          </a:p>
          <a:p>
            <a:r>
              <a:rPr lang="fr-FR" sz="1700" dirty="0"/>
              <a:t>Spécialité centrée autour de l'art et de la culture.</a:t>
            </a:r>
          </a:p>
          <a:p>
            <a:endParaRPr lang="fr-FR" sz="1700" dirty="0"/>
          </a:p>
          <a:p>
            <a:r>
              <a:rPr lang="fr-FR" sz="1700" dirty="0"/>
              <a:t>Pour avoir une solide culture générale sur les grands mouvements artistiques, les évènements historiques marquants,  les </a:t>
            </a:r>
            <a:r>
              <a:rPr lang="fr-FR" sz="1700" dirty="0" smtClean="0"/>
              <a:t>œuvres </a:t>
            </a:r>
            <a:r>
              <a:rPr lang="fr-FR" sz="1700" dirty="0"/>
              <a:t>emblématiques du monde anglophone.</a:t>
            </a:r>
          </a:p>
          <a:p>
            <a:endParaRPr lang="fr-FR" sz="1700" dirty="0"/>
          </a:p>
          <a:p>
            <a:r>
              <a:rPr lang="fr-FR" sz="1700" dirty="0"/>
              <a:t>Pour se faire plaisir en découvrant les classiques du roman, du cinéma, de la musique, du théâtre, de la peinture... mais aussi les artistes incontournables actuels et de demain. </a:t>
            </a:r>
          </a:p>
        </p:txBody>
      </p:sp>
      <p:sp>
        <p:nvSpPr>
          <p:cNvPr id="4" name="Espace réservé du contenu 3">
            <a:extLst>
              <a:ext uri="{FF2B5EF4-FFF2-40B4-BE49-F238E27FC236}">
                <a16:creationId xmlns:a16="http://schemas.microsoft.com/office/drawing/2014/main" id="{80BAEA68-84E7-4E4E-AD4F-88030475C791}"/>
              </a:ext>
            </a:extLst>
          </p:cNvPr>
          <p:cNvSpPr>
            <a:spLocks noGrp="1"/>
          </p:cNvSpPr>
          <p:nvPr>
            <p:ph sz="half" idx="2"/>
          </p:nvPr>
        </p:nvSpPr>
        <p:spPr>
          <a:xfrm>
            <a:off x="6189154" y="1851026"/>
            <a:ext cx="5164645" cy="4278060"/>
          </a:xfrm>
        </p:spPr>
        <p:txBody>
          <a:bodyPr>
            <a:normAutofit/>
          </a:bodyPr>
          <a:lstStyle/>
          <a:p>
            <a:r>
              <a:rPr lang="fr-FR" sz="1700" b="1" u="sng" dirty="0"/>
              <a:t>MONDE CONTEMPORAIN</a:t>
            </a:r>
          </a:p>
          <a:p>
            <a:r>
              <a:rPr lang="fr-FR" sz="1700" dirty="0"/>
              <a:t>Spécialité centrée autour de l'actualité et des médias.</a:t>
            </a:r>
          </a:p>
          <a:p>
            <a:endParaRPr lang="fr-FR" sz="1700" dirty="0"/>
          </a:p>
          <a:p>
            <a:r>
              <a:rPr lang="fr-FR" sz="1700" dirty="0"/>
              <a:t>Pour comprendre et analyser les enjeux du monde anglophone contemporain: société, économie, politique, géopolitique, culture, science et technique.</a:t>
            </a:r>
          </a:p>
          <a:p>
            <a:endParaRPr lang="fr-FR" sz="1700" dirty="0"/>
          </a:p>
          <a:p>
            <a:r>
              <a:rPr lang="fr-FR" sz="1700" dirty="0"/>
              <a:t>Pour se faire plaisir en s'immergeant dans la presse écrite et audiovisuelle, les publications scientifiques, la cartographie, les statistiques, les grands médias de divertissement.</a:t>
            </a:r>
          </a:p>
        </p:txBody>
      </p:sp>
    </p:spTree>
    <p:extLst>
      <p:ext uri="{BB962C8B-B14F-4D97-AF65-F5344CB8AC3E}">
        <p14:creationId xmlns:p14="http://schemas.microsoft.com/office/powerpoint/2010/main" val="2130197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p:cNvSpPr>
            <a:spLocks noGrp="1"/>
          </p:cNvSpPr>
          <p:nvPr>
            <p:ph type="title"/>
          </p:nvPr>
        </p:nvSpPr>
        <p:spPr>
          <a:xfrm>
            <a:off x="3045213" y="731520"/>
            <a:ext cx="6089904" cy="1426464"/>
          </a:xfrm>
        </p:spPr>
        <p:txBody>
          <a:bodyPr>
            <a:normAutofit/>
          </a:bodyPr>
          <a:lstStyle/>
          <a:p>
            <a:pPr algn="ctr"/>
            <a:r>
              <a:rPr lang="fr-FR">
                <a:solidFill>
                  <a:srgbClr val="FFFFFF"/>
                </a:solidFill>
                <a:latin typeface="Britannic Bold" panose="020B0903060703020204" pitchFamily="34" charset="0"/>
              </a:rPr>
              <a:t>Objectifs des deux spécialités</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18BD0177-675C-4F61-89B6-0DA51A529A6C}"/>
              </a:ext>
            </a:extLst>
          </p:cNvPr>
          <p:cNvGraphicFramePr>
            <a:graphicFrameLocks noGrp="1"/>
          </p:cNvGraphicFramePr>
          <p:nvPr>
            <p:ph idx="1"/>
            <p:extLst>
              <p:ext uri="{D42A27DB-BD31-4B8C-83A1-F6EECF244321}">
                <p14:modId xmlns:p14="http://schemas.microsoft.com/office/powerpoint/2010/main" val="4114585731"/>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5628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5183188" y="457201"/>
            <a:ext cx="6172200" cy="5403850"/>
          </a:xfrm>
        </p:spPr>
        <p:txBody>
          <a:bodyPr>
            <a:normAutofit fontScale="92500"/>
          </a:bodyPr>
          <a:lstStyle/>
          <a:p>
            <a:r>
              <a:rPr lang="fr-FR" sz="4700" b="1" dirty="0">
                <a:latin typeface="Britannic Bold" panose="020B0903060703020204" pitchFamily="34" charset="0"/>
              </a:rPr>
              <a:t>Des objectifs similaires</a:t>
            </a:r>
          </a:p>
          <a:p>
            <a:r>
              <a:rPr lang="fr-FR" sz="2600" b="1" dirty="0"/>
              <a:t>Explorer et mettre en perspective la langue et les cultures des sociétés anglophones</a:t>
            </a:r>
          </a:p>
          <a:p>
            <a:r>
              <a:rPr lang="fr-FR" sz="2600" dirty="0"/>
              <a:t>Augmenter la </a:t>
            </a:r>
            <a:r>
              <a:rPr lang="fr-FR" sz="2600" b="1" dirty="0"/>
              <a:t>compréhension du monde anglophone et son inscription dans le monde contemporain</a:t>
            </a:r>
          </a:p>
          <a:p>
            <a:r>
              <a:rPr lang="fr-FR" sz="2600" dirty="0"/>
              <a:t>Parvenir à </a:t>
            </a:r>
            <a:r>
              <a:rPr lang="fr-FR" sz="2600" b="1" dirty="0"/>
              <a:t>une maîtrise assurée de la langue</a:t>
            </a:r>
          </a:p>
          <a:p>
            <a:r>
              <a:rPr lang="fr-FR" sz="2600" dirty="0"/>
              <a:t>Doter les élèves de </a:t>
            </a:r>
            <a:r>
              <a:rPr lang="fr-FR" sz="2600" b="1" dirty="0"/>
              <a:t>repères</a:t>
            </a:r>
            <a:r>
              <a:rPr lang="fr-FR" sz="2600" dirty="0"/>
              <a:t> solides et structurants, historiques &amp; culturels</a:t>
            </a:r>
          </a:p>
          <a:p>
            <a:r>
              <a:rPr lang="fr-FR" sz="2600" dirty="0"/>
              <a:t>Préparer à la </a:t>
            </a:r>
            <a:r>
              <a:rPr lang="fr-FR" sz="2600" b="1" dirty="0"/>
              <a:t>mobilité </a:t>
            </a:r>
            <a:r>
              <a:rPr lang="fr-FR" sz="2600" dirty="0"/>
              <a:t>dans un espace européen et </a:t>
            </a:r>
            <a:r>
              <a:rPr lang="fr-FR" sz="2600" b="1" dirty="0"/>
              <a:t> </a:t>
            </a:r>
            <a:r>
              <a:rPr lang="fr-FR" sz="2600" dirty="0"/>
              <a:t>international</a:t>
            </a:r>
          </a:p>
        </p:txBody>
      </p:sp>
      <p:sp>
        <p:nvSpPr>
          <p:cNvPr id="4" name="Espace réservé du texte 3"/>
          <p:cNvSpPr>
            <a:spLocks noGrp="1"/>
          </p:cNvSpPr>
          <p:nvPr>
            <p:ph type="body" sz="half" idx="2"/>
          </p:nvPr>
        </p:nvSpPr>
        <p:spPr/>
        <p:txBody>
          <a:bodyPr/>
          <a:lstStyle/>
          <a:p>
            <a:endParaRPr lang="fr-FR" dirty="0"/>
          </a:p>
        </p:txBody>
      </p:sp>
      <p:pic>
        <p:nvPicPr>
          <p:cNvPr id="6" name="Image 5" descr="Une image contenant texte, assiette, blanc&#10;&#10;Description générée automatiquement">
            <a:extLst>
              <a:ext uri="{FF2B5EF4-FFF2-40B4-BE49-F238E27FC236}">
                <a16:creationId xmlns:a16="http://schemas.microsoft.com/office/drawing/2014/main" id="{B1598A10-4CE5-4508-8D38-190E8CD96D4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81000" y="528637"/>
            <a:ext cx="4320000" cy="2192400"/>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09BE574D-A309-4DE4-AEE8-8DB411901EA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178464" y="2792474"/>
            <a:ext cx="3240000" cy="3793185"/>
          </a:xfrm>
          <a:prstGeom prst="rect">
            <a:avLst/>
          </a:prstGeom>
        </p:spPr>
      </p:pic>
      <p:sp>
        <p:nvSpPr>
          <p:cNvPr id="10" name="ZoneTexte 9">
            <a:extLst>
              <a:ext uri="{FF2B5EF4-FFF2-40B4-BE49-F238E27FC236}">
                <a16:creationId xmlns:a16="http://schemas.microsoft.com/office/drawing/2014/main" id="{98E2796D-0723-46A9-8C0D-423A7D10E83B}"/>
              </a:ext>
            </a:extLst>
          </p:cNvPr>
          <p:cNvSpPr txBox="1"/>
          <p:nvPr/>
        </p:nvSpPr>
        <p:spPr>
          <a:xfrm>
            <a:off x="1178464" y="9650468"/>
            <a:ext cx="3240000" cy="230832"/>
          </a:xfrm>
          <a:prstGeom prst="rect">
            <a:avLst/>
          </a:prstGeom>
          <a:noFill/>
        </p:spPr>
        <p:txBody>
          <a:bodyPr wrap="square" rtlCol="0">
            <a:spAutoFit/>
          </a:bodyPr>
          <a:lstStyle/>
          <a:p>
            <a:r>
              <a:rPr lang="fr-FR" sz="900">
                <a:hlinkClick r:id="rId5" tooltip="https://linkyou.blog/what-the-english-speaking-world-has-done-for-us/"/>
              </a:rPr>
              <a:t>Cette photo</a:t>
            </a:r>
            <a:r>
              <a:rPr lang="fr-FR" sz="900"/>
              <a:t> par Auteur inconnu est soumise à la licence </a:t>
            </a:r>
            <a:r>
              <a:rPr lang="fr-FR" sz="900">
                <a:hlinkClick r:id="rId6" tooltip="https://creativecommons.org/licenses/by-sa/3.0/"/>
              </a:rPr>
              <a:t>CC BY-SA</a:t>
            </a:r>
            <a:endParaRPr lang="fr-FR" sz="900"/>
          </a:p>
        </p:txBody>
      </p:sp>
    </p:spTree>
    <p:extLst>
      <p:ext uri="{BB962C8B-B14F-4D97-AF65-F5344CB8AC3E}">
        <p14:creationId xmlns:p14="http://schemas.microsoft.com/office/powerpoint/2010/main" val="2201996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ritannic Bold" panose="020B0903060703020204" pitchFamily="34" charset="0"/>
              </a:rPr>
              <a:t>Mais aussi des différences</a:t>
            </a:r>
          </a:p>
        </p:txBody>
      </p:sp>
      <p:sp>
        <p:nvSpPr>
          <p:cNvPr id="3" name="Espace réservé du texte 2"/>
          <p:cNvSpPr>
            <a:spLocks noGrp="1"/>
          </p:cNvSpPr>
          <p:nvPr>
            <p:ph type="body" idx="1"/>
          </p:nvPr>
        </p:nvSpPr>
        <p:spPr/>
        <p:txBody>
          <a:bodyPr/>
          <a:lstStyle/>
          <a:p>
            <a:r>
              <a:rPr lang="fr-FR" dirty="0"/>
              <a:t>LLCE</a:t>
            </a:r>
          </a:p>
        </p:txBody>
      </p:sp>
      <p:sp>
        <p:nvSpPr>
          <p:cNvPr id="4" name="Espace réservé du contenu 3"/>
          <p:cNvSpPr>
            <a:spLocks noGrp="1"/>
          </p:cNvSpPr>
          <p:nvPr>
            <p:ph sz="half" idx="2"/>
          </p:nvPr>
        </p:nvSpPr>
        <p:spPr/>
        <p:txBody>
          <a:bodyPr>
            <a:normAutofit fontScale="62500" lnSpcReduction="20000"/>
          </a:bodyPr>
          <a:lstStyle/>
          <a:p>
            <a:pPr fontAlgn="base"/>
            <a:r>
              <a:rPr lang="fr-FR" dirty="0"/>
              <a:t>Travail sur la langue articulé avec l'étude de </a:t>
            </a:r>
            <a:r>
              <a:rPr lang="fr-FR" dirty="0">
                <a:highlight>
                  <a:srgbClr val="FFFF00"/>
                </a:highlight>
              </a:rPr>
              <a:t>la culture et de la littérature</a:t>
            </a:r>
            <a:r>
              <a:rPr lang="fr-FR" dirty="0"/>
              <a:t/>
            </a:r>
            <a:br>
              <a:rPr lang="fr-FR" dirty="0"/>
            </a:br>
            <a:endParaRPr lang="fr-FR" dirty="0"/>
          </a:p>
          <a:p>
            <a:pPr fontAlgn="base"/>
            <a:r>
              <a:rPr lang="fr-FR" dirty="0"/>
              <a:t>Initiation ponctuelle </a:t>
            </a:r>
            <a:r>
              <a:rPr lang="fr-FR" dirty="0">
                <a:highlight>
                  <a:srgbClr val="FFFF00"/>
                </a:highlight>
              </a:rPr>
              <a:t>à la traduction</a:t>
            </a:r>
            <a:br>
              <a:rPr lang="fr-FR" dirty="0">
                <a:highlight>
                  <a:srgbClr val="FFFF00"/>
                </a:highlight>
              </a:rPr>
            </a:br>
            <a:endParaRPr lang="fr-FR" dirty="0">
              <a:highlight>
                <a:srgbClr val="FFFF00"/>
              </a:highlight>
            </a:endParaRPr>
          </a:p>
          <a:p>
            <a:pPr fontAlgn="base"/>
            <a:r>
              <a:rPr lang="fr-FR" dirty="0"/>
              <a:t>Développement des compétences orales, notamment par la pratique de </a:t>
            </a:r>
            <a:r>
              <a:rPr lang="fr-FR" dirty="0">
                <a:highlight>
                  <a:srgbClr val="FFFF00"/>
                </a:highlight>
              </a:rPr>
              <a:t>l'argumentation</a:t>
            </a:r>
            <a:r>
              <a:rPr lang="fr-FR" dirty="0"/>
              <a:t> (penser, raisonner, convaincre)</a:t>
            </a:r>
            <a:br>
              <a:rPr lang="fr-FR" dirty="0"/>
            </a:br>
            <a:endParaRPr lang="fr-FR" dirty="0"/>
          </a:p>
          <a:p>
            <a:pPr fontAlgn="base"/>
            <a:r>
              <a:rPr lang="fr-FR" dirty="0"/>
              <a:t>Découverte des </a:t>
            </a:r>
            <a:r>
              <a:rPr lang="fr-FR" dirty="0">
                <a:highlight>
                  <a:srgbClr val="FFFF00"/>
                </a:highlight>
              </a:rPr>
              <a:t>auteurs, </a:t>
            </a:r>
            <a:r>
              <a:rPr lang="fr-FR" dirty="0"/>
              <a:t>des courants artistiques majeurs du monde anglophone</a:t>
            </a:r>
            <a:br>
              <a:rPr lang="fr-FR" dirty="0"/>
            </a:br>
            <a:endParaRPr lang="fr-FR" dirty="0"/>
          </a:p>
          <a:p>
            <a:pPr fontAlgn="base"/>
            <a:r>
              <a:rPr lang="fr-FR" dirty="0"/>
              <a:t> Lecture guidée </a:t>
            </a:r>
            <a:r>
              <a:rPr lang="fr-FR" dirty="0">
                <a:highlight>
                  <a:srgbClr val="FFFF00"/>
                </a:highlight>
              </a:rPr>
              <a:t>d’</a:t>
            </a:r>
            <a:r>
              <a:rPr lang="fr-FR" dirty="0" err="1">
                <a:highlight>
                  <a:srgbClr val="FFFF00"/>
                </a:highlight>
              </a:rPr>
              <a:t>oeuvres</a:t>
            </a:r>
            <a:r>
              <a:rPr lang="fr-FR" dirty="0">
                <a:highlight>
                  <a:srgbClr val="FFFF00"/>
                </a:highlight>
              </a:rPr>
              <a:t> en V.O</a:t>
            </a:r>
            <a:r>
              <a:rPr lang="fr-FR" dirty="0"/>
              <a:t>. en intégralité</a:t>
            </a:r>
          </a:p>
          <a:p>
            <a:pPr marL="0" indent="0">
              <a:buNone/>
            </a:pPr>
            <a:endParaRPr lang="fr-FR" dirty="0"/>
          </a:p>
        </p:txBody>
      </p:sp>
      <p:sp>
        <p:nvSpPr>
          <p:cNvPr id="5" name="Espace réservé du texte 4"/>
          <p:cNvSpPr>
            <a:spLocks noGrp="1"/>
          </p:cNvSpPr>
          <p:nvPr>
            <p:ph type="body" sz="quarter" idx="3"/>
          </p:nvPr>
        </p:nvSpPr>
        <p:spPr/>
        <p:txBody>
          <a:bodyPr/>
          <a:lstStyle/>
          <a:p>
            <a:r>
              <a:rPr lang="fr-FR" dirty="0"/>
              <a:t>AMC</a:t>
            </a:r>
          </a:p>
        </p:txBody>
      </p:sp>
      <p:sp>
        <p:nvSpPr>
          <p:cNvPr id="6" name="Espace réservé du contenu 5"/>
          <p:cNvSpPr>
            <a:spLocks noGrp="1"/>
          </p:cNvSpPr>
          <p:nvPr>
            <p:ph sz="quarter" idx="4"/>
          </p:nvPr>
        </p:nvSpPr>
        <p:spPr/>
        <p:txBody>
          <a:bodyPr>
            <a:normAutofit fontScale="77500" lnSpcReduction="20000"/>
          </a:bodyPr>
          <a:lstStyle/>
          <a:p>
            <a:pPr fontAlgn="base"/>
            <a:r>
              <a:rPr lang="fr-FR" dirty="0"/>
              <a:t>Travail sur la langue particulièrement porté sur la </a:t>
            </a:r>
            <a:r>
              <a:rPr lang="fr-FR" dirty="0">
                <a:highlight>
                  <a:srgbClr val="00FF00"/>
                </a:highlight>
              </a:rPr>
              <a:t>communication orale, </a:t>
            </a:r>
            <a:r>
              <a:rPr lang="fr-FR" dirty="0"/>
              <a:t>même si la communication écrite reste un enjeu important</a:t>
            </a:r>
            <a:br>
              <a:rPr lang="fr-FR" dirty="0"/>
            </a:br>
            <a:endParaRPr lang="fr-FR" dirty="0"/>
          </a:p>
          <a:p>
            <a:pPr fontAlgn="base"/>
            <a:r>
              <a:rPr lang="fr-FR" dirty="0"/>
              <a:t>Développement </a:t>
            </a:r>
            <a:r>
              <a:rPr lang="fr-FR" dirty="0">
                <a:highlight>
                  <a:srgbClr val="00FF00"/>
                </a:highlight>
              </a:rPr>
              <a:t>de l'aisance dans la prise de </a:t>
            </a:r>
            <a:r>
              <a:rPr lang="fr-FR" dirty="0"/>
              <a:t>parole par la pratique de situations diverses (débat, exposé, négociation)</a:t>
            </a:r>
            <a:br>
              <a:rPr lang="fr-FR" dirty="0"/>
            </a:br>
            <a:endParaRPr lang="fr-FR" dirty="0"/>
          </a:p>
          <a:p>
            <a:pPr fontAlgn="base"/>
            <a:r>
              <a:rPr lang="fr-FR" dirty="0">
                <a:highlight>
                  <a:srgbClr val="00FF00"/>
                </a:highlight>
              </a:rPr>
              <a:t>Etude de supports </a:t>
            </a:r>
            <a:r>
              <a:rPr lang="fr-FR" dirty="0"/>
              <a:t>variés qui permettent de faire le lien avec les réalités et les problématiques contemporaines de l'aire anglophone</a:t>
            </a:r>
          </a:p>
          <a:p>
            <a:endParaRPr lang="fr-FR" dirty="0"/>
          </a:p>
        </p:txBody>
      </p:sp>
    </p:spTree>
    <p:extLst>
      <p:ext uri="{BB962C8B-B14F-4D97-AF65-F5344CB8AC3E}">
        <p14:creationId xmlns:p14="http://schemas.microsoft.com/office/powerpoint/2010/main" val="108459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Britannic Bold" panose="020B0903060703020204" pitchFamily="34" charset="0"/>
              </a:rPr>
              <a:t>Des supports variés</a:t>
            </a:r>
          </a:p>
        </p:txBody>
      </p:sp>
      <p:sp>
        <p:nvSpPr>
          <p:cNvPr id="3" name="Espace réservé du texte 2"/>
          <p:cNvSpPr>
            <a:spLocks noGrp="1"/>
          </p:cNvSpPr>
          <p:nvPr>
            <p:ph type="body" idx="1"/>
          </p:nvPr>
        </p:nvSpPr>
        <p:spPr/>
        <p:txBody>
          <a:bodyPr/>
          <a:lstStyle/>
          <a:p>
            <a:r>
              <a:rPr lang="fr-FR" dirty="0"/>
              <a:t>LLCE</a:t>
            </a:r>
          </a:p>
        </p:txBody>
      </p:sp>
      <p:sp>
        <p:nvSpPr>
          <p:cNvPr id="4" name="Espace réservé du contenu 3"/>
          <p:cNvSpPr>
            <a:spLocks noGrp="1"/>
          </p:cNvSpPr>
          <p:nvPr>
            <p:ph sz="half" idx="2"/>
          </p:nvPr>
        </p:nvSpPr>
        <p:spPr/>
        <p:txBody>
          <a:bodyPr/>
          <a:lstStyle/>
          <a:p>
            <a:r>
              <a:rPr lang="fr-FR" dirty="0"/>
              <a:t>Au-delà des œuvres littéraires, toutes formes d'expression artistique et intellectuelle: cinéma, arts graphiques, musique...</a:t>
            </a:r>
          </a:p>
          <a:p>
            <a:r>
              <a:rPr lang="fr-FR" dirty="0"/>
              <a:t>Articles de presse, extraits de publications scientifiques.</a:t>
            </a:r>
          </a:p>
        </p:txBody>
      </p:sp>
      <p:sp>
        <p:nvSpPr>
          <p:cNvPr id="5" name="Espace réservé du texte 4"/>
          <p:cNvSpPr>
            <a:spLocks noGrp="1"/>
          </p:cNvSpPr>
          <p:nvPr>
            <p:ph type="body" sz="quarter" idx="3"/>
          </p:nvPr>
        </p:nvSpPr>
        <p:spPr/>
        <p:txBody>
          <a:bodyPr/>
          <a:lstStyle/>
          <a:p>
            <a:r>
              <a:rPr lang="fr-FR" dirty="0"/>
              <a:t>AMC</a:t>
            </a:r>
          </a:p>
        </p:txBody>
      </p:sp>
      <p:sp>
        <p:nvSpPr>
          <p:cNvPr id="6" name="Espace réservé du contenu 5"/>
          <p:cNvSpPr>
            <a:spLocks noGrp="1"/>
          </p:cNvSpPr>
          <p:nvPr>
            <p:ph sz="quarter" idx="4"/>
          </p:nvPr>
        </p:nvSpPr>
        <p:spPr/>
        <p:txBody>
          <a:bodyPr/>
          <a:lstStyle/>
          <a:p>
            <a:pPr fontAlgn="base"/>
            <a:r>
              <a:rPr lang="fr-FR" dirty="0"/>
              <a:t>Tout ce qui permet de décoder le monde contemporain: discours, essais, articles de presse, publications scientifiques...</a:t>
            </a:r>
            <a:br>
              <a:rPr lang="fr-FR" dirty="0"/>
            </a:br>
            <a:endParaRPr lang="fr-FR" dirty="0"/>
          </a:p>
          <a:p>
            <a:pPr fontAlgn="base"/>
            <a:r>
              <a:rPr lang="fr-FR" dirty="0"/>
              <a:t>Photos, films, documentaires, œuvres musicales...</a:t>
            </a:r>
          </a:p>
          <a:p>
            <a:endParaRPr lang="fr-FR" dirty="0"/>
          </a:p>
        </p:txBody>
      </p:sp>
    </p:spTree>
    <p:extLst>
      <p:ext uri="{BB962C8B-B14F-4D97-AF65-F5344CB8AC3E}">
        <p14:creationId xmlns:p14="http://schemas.microsoft.com/office/powerpoint/2010/main" val="2189632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0" name="Oval 19">
              <a:extLst>
                <a:ext uri="{FF2B5EF4-FFF2-40B4-BE49-F238E27FC236}">
                  <a16:creationId xmlns:a16="http://schemas.microsoft.com/office/drawing/2014/main"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3" name="Rectangle 22">
            <a:extLst>
              <a:ext uri="{FF2B5EF4-FFF2-40B4-BE49-F238E27FC236}">
                <a16:creationId xmlns:a16="http://schemas.microsoft.com/office/drawing/2014/main"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524000" y="2776538"/>
            <a:ext cx="9144000" cy="1381188"/>
          </a:xfrm>
        </p:spPr>
        <p:txBody>
          <a:bodyPr anchor="ctr">
            <a:normAutofit/>
          </a:bodyPr>
          <a:lstStyle/>
          <a:p>
            <a:r>
              <a:rPr lang="fr-FR" sz="4000">
                <a:solidFill>
                  <a:schemeClr val="bg2"/>
                </a:solidFill>
                <a:latin typeface="Britannic Bold" panose="020B0903060703020204" pitchFamily="34" charset="0"/>
              </a:rPr>
              <a:t>Les programmes</a:t>
            </a:r>
          </a:p>
        </p:txBody>
      </p:sp>
    </p:spTree>
    <p:extLst>
      <p:ext uri="{BB962C8B-B14F-4D97-AF65-F5344CB8AC3E}">
        <p14:creationId xmlns:p14="http://schemas.microsoft.com/office/powerpoint/2010/main" val="9592328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080000"/>
          </a:xfrm>
        </p:spPr>
        <p:txBody>
          <a:bodyPr/>
          <a:lstStyle/>
          <a:p>
            <a:r>
              <a:rPr lang="fr-FR" b="1" dirty="0">
                <a:latin typeface="Britannic Bold" panose="020B0903060703020204" pitchFamily="34" charset="0"/>
              </a:rPr>
              <a:t>LLCE</a:t>
            </a:r>
          </a:p>
        </p:txBody>
      </p:sp>
      <p:sp>
        <p:nvSpPr>
          <p:cNvPr id="3" name="Espace réservé du contenu 2"/>
          <p:cNvSpPr>
            <a:spLocks noGrp="1"/>
          </p:cNvSpPr>
          <p:nvPr>
            <p:ph idx="1"/>
          </p:nvPr>
        </p:nvSpPr>
        <p:spPr/>
        <p:txBody>
          <a:bodyPr>
            <a:normAutofit lnSpcReduction="10000"/>
          </a:bodyPr>
          <a:lstStyle/>
          <a:p>
            <a:r>
              <a:rPr lang="fr-FR" dirty="0">
                <a:latin typeface="Britannic Bold" panose="020B0903060703020204" pitchFamily="34" charset="0"/>
              </a:rPr>
              <a:t>Première</a:t>
            </a:r>
          </a:p>
          <a:p>
            <a:r>
              <a:rPr lang="fr-FR" sz="2000" b="1" dirty="0"/>
              <a:t>Imaginaires</a:t>
            </a:r>
          </a:p>
          <a:p>
            <a:pPr marL="0" indent="0">
              <a:buNone/>
            </a:pPr>
            <a:r>
              <a:rPr lang="fr-FR" sz="2000" dirty="0"/>
              <a:t>Imagination créatrice et visionnaire</a:t>
            </a:r>
          </a:p>
          <a:p>
            <a:pPr marL="0" indent="0">
              <a:buNone/>
            </a:pPr>
            <a:r>
              <a:rPr lang="fr-FR" sz="2000" dirty="0"/>
              <a:t>Imaginaires effrayants</a:t>
            </a:r>
          </a:p>
          <a:p>
            <a:pPr marL="0" indent="0">
              <a:buNone/>
            </a:pPr>
            <a:r>
              <a:rPr lang="fr-FR" sz="2000" dirty="0"/>
              <a:t>Utopies et dystopies</a:t>
            </a:r>
          </a:p>
          <a:p>
            <a:r>
              <a:rPr lang="fr-FR" sz="2000" b="1" dirty="0"/>
              <a:t>Rencontre</a:t>
            </a:r>
          </a:p>
          <a:p>
            <a:pPr marL="0" indent="0">
              <a:buNone/>
            </a:pPr>
            <a:r>
              <a:rPr lang="fr-FR" sz="2000" dirty="0"/>
              <a:t>L’amour et l’amitié</a:t>
            </a:r>
          </a:p>
          <a:p>
            <a:pPr marL="0" indent="0">
              <a:buNone/>
            </a:pPr>
            <a:r>
              <a:rPr lang="fr-FR" sz="2000" dirty="0"/>
              <a:t>Relations entre l’individu et le groupe </a:t>
            </a:r>
          </a:p>
          <a:p>
            <a:pPr marL="0" indent="0">
              <a:buNone/>
            </a:pPr>
            <a:r>
              <a:rPr lang="fr-FR" sz="2000" dirty="0"/>
              <a:t>confrontation à la différence</a:t>
            </a:r>
          </a:p>
          <a:p>
            <a:endParaRPr lang="fr-FR" sz="2000" dirty="0"/>
          </a:p>
          <a:p>
            <a:pPr marL="0" indent="0">
              <a:buNone/>
            </a:pPr>
            <a:r>
              <a:rPr lang="fr-FR" sz="2000" dirty="0">
                <a:solidFill>
                  <a:srgbClr val="FF0000"/>
                </a:solidFill>
              </a:rPr>
              <a:t>+ 2 œuvres littéraires en V.O (obligatoires)</a:t>
            </a:r>
          </a:p>
          <a:p>
            <a:pPr marL="0" indent="0">
              <a:buNone/>
            </a:pPr>
            <a:r>
              <a:rPr lang="fr-FR" sz="2000" dirty="0">
                <a:solidFill>
                  <a:srgbClr val="FF0000"/>
                </a:solidFill>
              </a:rPr>
              <a:t>Et 2 films (facultatifs)</a:t>
            </a:r>
          </a:p>
        </p:txBody>
      </p:sp>
      <p:pic>
        <p:nvPicPr>
          <p:cNvPr id="6" name="Image 5" descr="Une image contenant texte, livre&#10;&#10;Description générée automatiquement">
            <a:extLst>
              <a:ext uri="{FF2B5EF4-FFF2-40B4-BE49-F238E27FC236}">
                <a16:creationId xmlns:a16="http://schemas.microsoft.com/office/drawing/2014/main" id="{54179DBF-165D-4105-AD97-C96E971249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59898" y="1943100"/>
            <a:ext cx="2880000" cy="4320000"/>
          </a:xfrm>
          <a:prstGeom prst="rect">
            <a:avLst/>
          </a:prstGeom>
        </p:spPr>
      </p:pic>
    </p:spTree>
    <p:extLst>
      <p:ext uri="{BB962C8B-B14F-4D97-AF65-F5344CB8AC3E}">
        <p14:creationId xmlns:p14="http://schemas.microsoft.com/office/powerpoint/2010/main" val="4120342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720000"/>
          </a:xfrm>
        </p:spPr>
        <p:txBody>
          <a:bodyPr/>
          <a:lstStyle/>
          <a:p>
            <a:r>
              <a:rPr lang="fr-FR">
                <a:latin typeface="Britannic Bold" panose="020B0903060703020204" pitchFamily="34" charset="0"/>
              </a:rPr>
              <a:t>LLCE</a:t>
            </a:r>
            <a:endParaRPr lang="fr-FR" dirty="0">
              <a:latin typeface="Britannic Bold" panose="020B0903060703020204" pitchFamily="34" charset="0"/>
            </a:endParaRPr>
          </a:p>
        </p:txBody>
      </p:sp>
      <p:sp>
        <p:nvSpPr>
          <p:cNvPr id="3" name="Espace réservé du contenu 2"/>
          <p:cNvSpPr>
            <a:spLocks noGrp="1"/>
          </p:cNvSpPr>
          <p:nvPr>
            <p:ph idx="1"/>
          </p:nvPr>
        </p:nvSpPr>
        <p:spPr>
          <a:xfrm>
            <a:off x="5183188" y="987425"/>
            <a:ext cx="6169024" cy="4881563"/>
          </a:xfrm>
        </p:spPr>
        <p:txBody>
          <a:bodyPr>
            <a:normAutofit fontScale="62500" lnSpcReduction="20000"/>
          </a:bodyPr>
          <a:lstStyle/>
          <a:p>
            <a:r>
              <a:rPr lang="fr-FR" sz="5100">
                <a:latin typeface="Britannic Bold" panose="020B0903060703020204" pitchFamily="34" charset="0"/>
              </a:rPr>
              <a:t>Terminale</a:t>
            </a:r>
          </a:p>
          <a:p>
            <a:r>
              <a:rPr lang="fr-FR" b="1"/>
              <a:t>Art et débat d’idées</a:t>
            </a:r>
          </a:p>
          <a:p>
            <a:pPr marL="0" indent="0">
              <a:buNone/>
            </a:pPr>
            <a:r>
              <a:rPr lang="fr-FR"/>
              <a:t>Art et contestation</a:t>
            </a:r>
          </a:p>
          <a:p>
            <a:pPr marL="0" indent="0">
              <a:buNone/>
            </a:pPr>
            <a:r>
              <a:rPr lang="fr-FR"/>
              <a:t>L’art qui fait débat</a:t>
            </a:r>
          </a:p>
          <a:p>
            <a:pPr marL="0" indent="0">
              <a:buNone/>
            </a:pPr>
            <a:r>
              <a:rPr lang="fr-FR"/>
              <a:t>L’art du débat</a:t>
            </a:r>
          </a:p>
          <a:p>
            <a:r>
              <a:rPr lang="fr-FR" b="1"/>
              <a:t>Expression et construction de soi</a:t>
            </a:r>
          </a:p>
          <a:p>
            <a:pPr marL="0" indent="0">
              <a:buNone/>
            </a:pPr>
            <a:r>
              <a:rPr lang="fr-FR"/>
              <a:t>L’expression des émotions</a:t>
            </a:r>
          </a:p>
          <a:p>
            <a:pPr marL="0" indent="0">
              <a:buNone/>
            </a:pPr>
            <a:r>
              <a:rPr lang="fr-FR"/>
              <a:t>Mise en scène de soi</a:t>
            </a:r>
          </a:p>
          <a:p>
            <a:pPr marL="0" indent="0">
              <a:buNone/>
            </a:pPr>
            <a:r>
              <a:rPr lang="fr-FR"/>
              <a:t>Initiation apprentissage</a:t>
            </a:r>
          </a:p>
          <a:p>
            <a:r>
              <a:rPr lang="fr-FR" b="1"/>
              <a:t>Voyages, territoires, frontières</a:t>
            </a:r>
          </a:p>
          <a:p>
            <a:pPr marL="0" indent="0">
              <a:buNone/>
            </a:pPr>
            <a:r>
              <a:rPr lang="fr-FR"/>
              <a:t>Exploration et aventure</a:t>
            </a:r>
          </a:p>
          <a:p>
            <a:pPr marL="0" indent="0">
              <a:buNone/>
            </a:pPr>
            <a:r>
              <a:rPr lang="fr-FR"/>
              <a:t>Ancrage et héritage</a:t>
            </a:r>
          </a:p>
          <a:p>
            <a:pPr marL="0" indent="0">
              <a:buNone/>
            </a:pPr>
            <a:r>
              <a:rPr lang="fr-FR"/>
              <a:t>Migration et exil</a:t>
            </a:r>
          </a:p>
          <a:p>
            <a:r>
              <a:rPr lang="fr-FR">
                <a:solidFill>
                  <a:srgbClr val="FF0000"/>
                </a:solidFill>
              </a:rPr>
              <a:t>+ 2 œuvres en vo et une œuvre filmique</a:t>
            </a:r>
            <a:endParaRPr lang="fr-FR" dirty="0">
              <a:solidFill>
                <a:srgbClr val="FF0000"/>
              </a:solidFill>
            </a:endParaRPr>
          </a:p>
        </p:txBody>
      </p:sp>
      <p:pic>
        <p:nvPicPr>
          <p:cNvPr id="6" name="Image 5">
            <a:extLst>
              <a:ext uri="{FF2B5EF4-FFF2-40B4-BE49-F238E27FC236}">
                <a16:creationId xmlns:a16="http://schemas.microsoft.com/office/drawing/2014/main" id="{32FF6EA4-F3A5-4614-A3DD-4FFE69088B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417283" y="2190750"/>
            <a:ext cx="2828563" cy="3960000"/>
          </a:xfrm>
          <a:prstGeom prst="rect">
            <a:avLst/>
          </a:prstGeom>
        </p:spPr>
      </p:pic>
    </p:spTree>
    <p:extLst>
      <p:ext uri="{BB962C8B-B14F-4D97-AF65-F5344CB8AC3E}">
        <p14:creationId xmlns:p14="http://schemas.microsoft.com/office/powerpoint/2010/main" val="1083525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720000"/>
          </a:xfrm>
        </p:spPr>
        <p:txBody>
          <a:bodyPr/>
          <a:lstStyle/>
          <a:p>
            <a:r>
              <a:rPr lang="fr-FR" dirty="0">
                <a:latin typeface="Britannic Bold" panose="020B0903060703020204" pitchFamily="34" charset="0"/>
              </a:rPr>
              <a:t>AMC</a:t>
            </a:r>
          </a:p>
        </p:txBody>
      </p:sp>
      <p:sp>
        <p:nvSpPr>
          <p:cNvPr id="3" name="Espace réservé du contenu 2"/>
          <p:cNvSpPr>
            <a:spLocks noGrp="1"/>
          </p:cNvSpPr>
          <p:nvPr>
            <p:ph idx="1"/>
          </p:nvPr>
        </p:nvSpPr>
        <p:spPr/>
        <p:txBody>
          <a:bodyPr>
            <a:normAutofit/>
          </a:bodyPr>
          <a:lstStyle/>
          <a:p>
            <a:r>
              <a:rPr lang="fr-FR" sz="3500" dirty="0">
                <a:latin typeface="Britannic Bold" panose="020B0903060703020204" pitchFamily="34" charset="0"/>
              </a:rPr>
              <a:t>Première</a:t>
            </a:r>
          </a:p>
          <a:p>
            <a:r>
              <a:rPr lang="fr-FR" sz="2600" b="1" dirty="0"/>
              <a:t>Savoirs, création, innovations</a:t>
            </a:r>
          </a:p>
          <a:p>
            <a:r>
              <a:rPr lang="fr-FR" sz="2000" dirty="0"/>
              <a:t>Production et circulation des savoirs</a:t>
            </a:r>
          </a:p>
          <a:p>
            <a:r>
              <a:rPr lang="fr-FR" sz="2000" dirty="0"/>
              <a:t>Sciences et techniques, promesses et défis</a:t>
            </a:r>
          </a:p>
          <a:p>
            <a:pPr marL="0" indent="0">
              <a:buNone/>
            </a:pPr>
            <a:endParaRPr lang="fr-FR" sz="2000" dirty="0"/>
          </a:p>
          <a:p>
            <a:r>
              <a:rPr lang="fr-FR" sz="2400" b="1" dirty="0"/>
              <a:t>Représentations</a:t>
            </a:r>
          </a:p>
          <a:p>
            <a:r>
              <a:rPr lang="fr-FR" sz="2000" dirty="0"/>
              <a:t>Faire entendre sa voix: représentation et participation</a:t>
            </a:r>
          </a:p>
          <a:p>
            <a:r>
              <a:rPr lang="fr-FR" sz="2000" dirty="0"/>
              <a:t>Informer et s’informer</a:t>
            </a:r>
          </a:p>
          <a:p>
            <a:r>
              <a:rPr lang="fr-FR" sz="2000" dirty="0"/>
              <a:t>Représenter le monde et se représenter</a:t>
            </a:r>
          </a:p>
        </p:txBody>
      </p:sp>
      <p:sp>
        <p:nvSpPr>
          <p:cNvPr id="4" name="Espace réservé du texte 3"/>
          <p:cNvSpPr>
            <a:spLocks noGrp="1"/>
          </p:cNvSpPr>
          <p:nvPr>
            <p:ph type="body" sz="half" idx="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6" name="Image 5" descr="Une image contenant texte, extérieur&#10;&#10;Description générée automatiquement">
            <a:extLst>
              <a:ext uri="{FF2B5EF4-FFF2-40B4-BE49-F238E27FC236}">
                <a16:creationId xmlns:a16="http://schemas.microsoft.com/office/drawing/2014/main" id="{8CD2FD87-F136-48D4-AB95-6453261FC3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45906" y="4453293"/>
            <a:ext cx="4320000" cy="2160000"/>
          </a:xfrm>
          <a:prstGeom prst="rect">
            <a:avLst/>
          </a:prstGeom>
        </p:spPr>
      </p:pic>
      <p:pic>
        <p:nvPicPr>
          <p:cNvPr id="8" name="Image 7" descr="Une image contenant texte, livre&#10;&#10;Description générée automatiquement">
            <a:extLst>
              <a:ext uri="{FF2B5EF4-FFF2-40B4-BE49-F238E27FC236}">
                <a16:creationId xmlns:a16="http://schemas.microsoft.com/office/drawing/2014/main" id="{993AA973-0A0A-4C39-AA75-9EAEF2E6416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567270" y="817200"/>
            <a:ext cx="2301696" cy="3456000"/>
          </a:xfrm>
          <a:prstGeom prst="rect">
            <a:avLst/>
          </a:prstGeom>
        </p:spPr>
      </p:pic>
    </p:spTree>
    <p:extLst>
      <p:ext uri="{BB962C8B-B14F-4D97-AF65-F5344CB8AC3E}">
        <p14:creationId xmlns:p14="http://schemas.microsoft.com/office/powerpoint/2010/main" val="1589195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TM03457491[[fn=Métropolitain]]</Template>
  <TotalTime>14</TotalTime>
  <Words>943</Words>
  <Application>Microsoft Office PowerPoint</Application>
  <PresentationFormat>Grand écran</PresentationFormat>
  <Paragraphs>177</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Britannic Bold</vt:lpstr>
      <vt:lpstr>Calibri</vt:lpstr>
      <vt:lpstr>Calibri Light</vt:lpstr>
      <vt:lpstr>Thème Office</vt:lpstr>
      <vt:lpstr>ENSEIGNEMENTS DE SPECIALITE ANGLAIS  LLCE &amp; AMC</vt:lpstr>
      <vt:lpstr>Objectifs des deux spécialités</vt:lpstr>
      <vt:lpstr>Présentation PowerPoint</vt:lpstr>
      <vt:lpstr>Mais aussi des différences</vt:lpstr>
      <vt:lpstr>Des supports variés</vt:lpstr>
      <vt:lpstr>Les programmes</vt:lpstr>
      <vt:lpstr>LLCE</vt:lpstr>
      <vt:lpstr>LLCE</vt:lpstr>
      <vt:lpstr>AMC</vt:lpstr>
      <vt:lpstr>Présentation PowerPoint</vt:lpstr>
      <vt:lpstr>Présentation PowerPoint</vt:lpstr>
      <vt:lpstr>Présentation PowerPoint</vt:lpstr>
      <vt:lpstr>LES EPREUVES DE SPECIALITE LLCE ET AMC AU BACCALAUREAT</vt:lpstr>
      <vt:lpstr>Présentation PowerPoint</vt:lpstr>
      <vt:lpstr>Présentation PowerPoint</vt:lpstr>
      <vt:lpstr>Présentation PowerPoint</vt:lpstr>
      <vt:lpstr>POUR CONCLURE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ENSEIGNEMENTS DE SPECIALITE ANGLAIS  LLCE &amp; AMC</dc:title>
  <dc:creator>stéphanie maheo</dc:creator>
  <cp:lastModifiedBy>Dominique YZIQUEL</cp:lastModifiedBy>
  <cp:revision>4</cp:revision>
  <dcterms:created xsi:type="dcterms:W3CDTF">2021-01-10T16:06:24Z</dcterms:created>
  <dcterms:modified xsi:type="dcterms:W3CDTF">2022-01-03T13:37:12Z</dcterms:modified>
</cp:coreProperties>
</file>